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8" r:id="rId2"/>
    <p:sldId id="257" r:id="rId3"/>
    <p:sldId id="271" r:id="rId4"/>
    <p:sldId id="266" r:id="rId5"/>
    <p:sldId id="267" r:id="rId6"/>
    <p:sldId id="268" r:id="rId7"/>
    <p:sldId id="269" r:id="rId8"/>
    <p:sldId id="261" r:id="rId9"/>
    <p:sldId id="262" r:id="rId10"/>
    <p:sldId id="272" r:id="rId11"/>
    <p:sldId id="274" r:id="rId12"/>
    <p:sldId id="286" r:id="rId13"/>
    <p:sldId id="273" r:id="rId14"/>
    <p:sldId id="275" r:id="rId15"/>
    <p:sldId id="263" r:id="rId16"/>
    <p:sldId id="276" r:id="rId17"/>
    <p:sldId id="279" r:id="rId18"/>
    <p:sldId id="277" r:id="rId19"/>
    <p:sldId id="280" r:id="rId20"/>
    <p:sldId id="278" r:id="rId21"/>
    <p:sldId id="281" r:id="rId22"/>
    <p:sldId id="282" r:id="rId23"/>
    <p:sldId id="283" r:id="rId24"/>
    <p:sldId id="264" r:id="rId25"/>
    <p:sldId id="265" r:id="rId26"/>
    <p:sldId id="285" r:id="rId2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7755B-C308-43E5-901B-3C1C85B3E867}" type="datetimeFigureOut">
              <a:rPr lang="en-IL" smtClean="0"/>
              <a:t>29/12/2024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C19BE-005E-446B-B728-B467F5B5C8D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13741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C19BE-005E-446B-B728-B467F5B5C8DA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21709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C19BE-005E-446B-B728-B467F5B5C8DA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5993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C19BE-005E-446B-B728-B467F5B5C8DA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46351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C19BE-005E-446B-B728-B467F5B5C8DA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79747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C19BE-005E-446B-B728-B467F5B5C8DA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25119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40F2-B79F-57B5-43F2-DA9F64764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3E3BD4-125D-388B-59E0-8B8CBB66B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9CDDA-F117-07B3-EF2A-693A6695D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E175-A681-45D3-B916-D6AE847D1343}" type="datetimeFigureOut">
              <a:rPr lang="en-IL" smtClean="0"/>
              <a:t>29/12/2024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1E570-4823-22E7-2189-AD35ADDE7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E79EE-3A98-C24C-84E5-56BA1476D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189A-247A-4C7F-9459-C2793E468C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2829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2376D-A717-32E9-975B-7A52A983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8125B-6D8E-6435-5A9D-67BEEEE4A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8C4A8-D7B6-D653-D574-58A3246D5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E175-A681-45D3-B916-D6AE847D1343}" type="datetimeFigureOut">
              <a:rPr lang="en-IL" smtClean="0"/>
              <a:t>29/12/2024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272BB-3035-AB60-33E6-D0FB264B4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4F9A8-5171-831F-BA98-8FEA585B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189A-247A-4C7F-9459-C2793E468C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74798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52729F-F7CF-DD3A-1A43-2286762C4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D7450-C091-6712-0C60-7F3463CEA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CC12A-C61F-49F7-7D3A-D018B823C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E175-A681-45D3-B916-D6AE847D1343}" type="datetimeFigureOut">
              <a:rPr lang="en-IL" smtClean="0"/>
              <a:t>29/12/2024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55F6D-C1EE-63F8-5B45-4C3B2009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ED36F-8A27-5F5D-814B-6301B989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189A-247A-4C7F-9459-C2793E468C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43907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DF3E9-F44A-EF0E-EDBF-2DDC05BA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F4F78-207C-B575-0DDA-C4616A287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C78D1-649F-0174-D97B-1AEDE381B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E175-A681-45D3-B916-D6AE847D1343}" type="datetimeFigureOut">
              <a:rPr lang="en-IL" smtClean="0"/>
              <a:t>29/12/2024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56352-9B9F-6788-B4B1-DBA01BCA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46ABD-3C3C-C7E7-DF32-24AA719C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189A-247A-4C7F-9459-C2793E468C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5777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3B739-D64C-7D13-99BD-590BBE221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E4A76-6701-7915-2320-6DF4BA46C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474A6-DA9D-FD77-6B55-52670FB27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E175-A681-45D3-B916-D6AE847D1343}" type="datetimeFigureOut">
              <a:rPr lang="en-IL" smtClean="0"/>
              <a:t>29/12/2024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55529-1B3A-F705-BDAB-6F1633F51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E5C5B-4276-3977-5CA4-04F057D85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189A-247A-4C7F-9459-C2793E468C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3331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CB53C-2A92-B02D-46F0-934CBD33E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74EEA-4D55-028F-B224-6302C5F07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FD1B88-0144-B3EE-F21F-4146B548D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532B8-25E3-00E7-6D4C-C51030631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E175-A681-45D3-B916-D6AE847D1343}" type="datetimeFigureOut">
              <a:rPr lang="en-IL" smtClean="0"/>
              <a:t>29/12/2024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BCCF1-2365-38DA-001D-00CE30613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DA9FC-9E65-F8D0-A47D-15F5140E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189A-247A-4C7F-9459-C2793E468C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93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7EAB-5275-E484-43BF-DA522B322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BE654-FB45-108D-6C1D-6A5540113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5E488-EE9A-8AD7-E834-46104CD4A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B435FE-84F0-E603-ABB9-E940464080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0D4FC7-E3F6-7FB7-745A-4772DEB0B5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A4CBFA-A122-7D07-65B6-42A78D20F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E175-A681-45D3-B916-D6AE847D1343}" type="datetimeFigureOut">
              <a:rPr lang="en-IL" smtClean="0"/>
              <a:t>29/12/2024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85B3CB-CD48-B61B-438C-7F91AE7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617DBB-DF2F-FD43-EA1F-93A43818F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189A-247A-4C7F-9459-C2793E468C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4261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6550-3776-3ED8-104A-F28B60D16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D96C91-ED43-94A2-50C4-604F11C7B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E175-A681-45D3-B916-D6AE847D1343}" type="datetimeFigureOut">
              <a:rPr lang="en-IL" smtClean="0"/>
              <a:t>29/12/2024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BFFE0-EF4F-A59D-E602-8BE77B260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0EC65-0822-A105-444F-6D99BDC6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189A-247A-4C7F-9459-C2793E468C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3811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15757F-3B64-11D2-85B0-817B0EE92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E175-A681-45D3-B916-D6AE847D1343}" type="datetimeFigureOut">
              <a:rPr lang="en-IL" smtClean="0"/>
              <a:t>29/12/2024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854E4A-1250-5527-FF1B-35C7CCCB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85FE9-88CA-9622-9FA9-20AD3D93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189A-247A-4C7F-9459-C2793E468C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66360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312D-4B36-DAD8-E82F-901ACBBC1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B78E1-AF5B-0BCE-9702-347707A9F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CFD2E-D449-8A5A-F675-0F21C770E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35FE2-CC13-E23D-7817-A90E33E2C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E175-A681-45D3-B916-D6AE847D1343}" type="datetimeFigureOut">
              <a:rPr lang="en-IL" smtClean="0"/>
              <a:t>29/12/2024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28136-5DA5-CD82-E45A-2E45982E0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D6BE5-DA59-2DFD-F7E2-918F1185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189A-247A-4C7F-9459-C2793E468C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9556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1F122-5740-27E2-0F6B-A28C3187D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C42AD7-0C00-4CA5-FDF3-FFFE6A4CE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EA887-AACF-249C-2A34-7E1D84EC3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88A8D-6112-78C4-2234-B1B45322F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BE175-A681-45D3-B916-D6AE847D1343}" type="datetimeFigureOut">
              <a:rPr lang="en-IL" smtClean="0"/>
              <a:t>29/12/2024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83273-F363-293A-C9C9-DB025929D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70E12-FE2D-76A1-B48A-B74AF99A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189A-247A-4C7F-9459-C2793E468C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7079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5E2B7E-5CEE-826B-5EA6-6E4BA26E8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9F59E-6B64-4EEF-0246-FA806F92A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B2CAB-BDFA-E19B-DD3D-FC329D44F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BE175-A681-45D3-B916-D6AE847D1343}" type="datetimeFigureOut">
              <a:rPr lang="en-IL" smtClean="0"/>
              <a:t>29/12/2024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16FA4-EA03-DF74-FCC1-BD95F5728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351BC-EAB2-8317-7AA3-2521F026B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2F189A-247A-4C7F-9459-C2793E468CC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7370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955E15-02A9-E185-1107-C1299A784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72B52B5-CAED-474E-9C54-17CFA21A6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lowing brain with many dots and lines&#10;&#10;Description automatically generated">
            <a:extLst>
              <a:ext uri="{FF2B5EF4-FFF2-40B4-BE49-F238E27FC236}">
                <a16:creationId xmlns:a16="http://schemas.microsoft.com/office/drawing/2014/main" id="{2ECE0753-C5BF-73DB-B0BE-21FB09E8C4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12" r="-1" b="19015"/>
          <a:stretch/>
        </p:blipFill>
        <p:spPr>
          <a:xfrm>
            <a:off x="7991436" y="-2725"/>
            <a:ext cx="4064043" cy="2335724"/>
          </a:xfrm>
          <a:custGeom>
            <a:avLst/>
            <a:gdLst/>
            <a:ahLst/>
            <a:cxnLst/>
            <a:rect l="l" t="t" r="r" b="b"/>
            <a:pathLst>
              <a:path w="4548867" h="2614366">
                <a:moveTo>
                  <a:pt x="28132" y="0"/>
                </a:moveTo>
                <a:lnTo>
                  <a:pt x="4520736" y="0"/>
                </a:lnTo>
                <a:lnTo>
                  <a:pt x="4537124" y="107385"/>
                </a:lnTo>
                <a:cubicBezTo>
                  <a:pt x="4544889" y="183845"/>
                  <a:pt x="4548867" y="261424"/>
                  <a:pt x="4548867" y="339933"/>
                </a:cubicBezTo>
                <a:cubicBezTo>
                  <a:pt x="4548867" y="1596068"/>
                  <a:pt x="3530568" y="2614366"/>
                  <a:pt x="2274434" y="2614366"/>
                </a:cubicBezTo>
                <a:cubicBezTo>
                  <a:pt x="1018299" y="2614366"/>
                  <a:pt x="0" y="1596068"/>
                  <a:pt x="0" y="339933"/>
                </a:cubicBezTo>
                <a:cubicBezTo>
                  <a:pt x="0" y="261424"/>
                  <a:pt x="3978" y="183845"/>
                  <a:pt x="11743" y="107385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Picture 4" descr="Abstract picture of the brain made up of patterns">
            <a:extLst>
              <a:ext uri="{FF2B5EF4-FFF2-40B4-BE49-F238E27FC236}">
                <a16:creationId xmlns:a16="http://schemas.microsoft.com/office/drawing/2014/main" id="{0A77D17B-0629-7AAD-9DE5-3ABC4D5D52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3916" r="1031" b="-3"/>
          <a:stretch/>
        </p:blipFill>
        <p:spPr>
          <a:xfrm>
            <a:off x="7150077" y="2691526"/>
            <a:ext cx="5041618" cy="4163753"/>
          </a:xfrm>
          <a:custGeom>
            <a:avLst/>
            <a:gdLst/>
            <a:ahLst/>
            <a:cxnLst/>
            <a:rect l="l" t="t" r="r" b="b"/>
            <a:pathLst>
              <a:path w="5485419" h="4610469">
                <a:moveTo>
                  <a:pt x="3140343" y="0"/>
                </a:moveTo>
                <a:cubicBezTo>
                  <a:pt x="4007525" y="0"/>
                  <a:pt x="4792611" y="351495"/>
                  <a:pt x="5360901" y="919786"/>
                </a:cubicBezTo>
                <a:lnTo>
                  <a:pt x="5485419" y="1056789"/>
                </a:lnTo>
                <a:lnTo>
                  <a:pt x="5485419" y="4610469"/>
                </a:lnTo>
                <a:lnTo>
                  <a:pt x="366137" y="4610469"/>
                </a:lnTo>
                <a:lnTo>
                  <a:pt x="246784" y="4362707"/>
                </a:lnTo>
                <a:cubicBezTo>
                  <a:pt x="87874" y="3987002"/>
                  <a:pt x="0" y="3573935"/>
                  <a:pt x="0" y="3140344"/>
                </a:cubicBezTo>
                <a:cubicBezTo>
                  <a:pt x="0" y="1405980"/>
                  <a:pt x="1405980" y="0"/>
                  <a:pt x="3140343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283797C-C2D3-4D1E-BAE3-FAC0DBD27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30168" y="2243097"/>
            <a:ext cx="5361527" cy="4612178"/>
            <a:chOff x="6865288" y="2243097"/>
            <a:chExt cx="5361527" cy="4612178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3779C89-87B1-443C-8A2D-28ECB8770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17588" y="2582697"/>
              <a:ext cx="4909227" cy="4272578"/>
            </a:xfrm>
            <a:custGeom>
              <a:avLst/>
              <a:gdLst>
                <a:gd name="connsiteX0" fmla="*/ 4909227 w 4909227"/>
                <a:gd name="connsiteY0" fmla="*/ 4175460 h 4272578"/>
                <a:gd name="connsiteX1" fmla="*/ 4909227 w 4909227"/>
                <a:gd name="connsiteY1" fmla="*/ 4272578 h 4272578"/>
                <a:gd name="connsiteX2" fmla="*/ 4845585 w 4909227"/>
                <a:gd name="connsiteY2" fmla="*/ 4272578 h 4272578"/>
                <a:gd name="connsiteX3" fmla="*/ 4858157 w 4909227"/>
                <a:gd name="connsiteY3" fmla="*/ 4254703 h 4272578"/>
                <a:gd name="connsiteX4" fmla="*/ 4891455 w 4909227"/>
                <a:gd name="connsiteY4" fmla="*/ 4203934 h 4272578"/>
                <a:gd name="connsiteX5" fmla="*/ 2779325 w 4909227"/>
                <a:gd name="connsiteY5" fmla="*/ 1 h 4272578"/>
                <a:gd name="connsiteX6" fmla="*/ 2923168 w 4909227"/>
                <a:gd name="connsiteY6" fmla="*/ 4226 h 4272578"/>
                <a:gd name="connsiteX7" fmla="*/ 3066195 w 4909227"/>
                <a:gd name="connsiteY7" fmla="*/ 16887 h 4272578"/>
                <a:gd name="connsiteX8" fmla="*/ 3101700 w 4909227"/>
                <a:gd name="connsiteY8" fmla="*/ 21414 h 4272578"/>
                <a:gd name="connsiteX9" fmla="*/ 3137091 w 4909227"/>
                <a:gd name="connsiteY9" fmla="*/ 26711 h 4272578"/>
                <a:gd name="connsiteX10" fmla="*/ 3207802 w 4909227"/>
                <a:gd name="connsiteY10" fmla="*/ 37432 h 4272578"/>
                <a:gd name="connsiteX11" fmla="*/ 3243005 w 4909227"/>
                <a:gd name="connsiteY11" fmla="*/ 43626 h 4272578"/>
                <a:gd name="connsiteX12" fmla="*/ 3260547 w 4909227"/>
                <a:gd name="connsiteY12" fmla="*/ 46898 h 4272578"/>
                <a:gd name="connsiteX13" fmla="*/ 3277715 w 4909227"/>
                <a:gd name="connsiteY13" fmla="*/ 51961 h 4272578"/>
                <a:gd name="connsiteX14" fmla="*/ 3346016 w 4909227"/>
                <a:gd name="connsiteY14" fmla="*/ 72845 h 4272578"/>
                <a:gd name="connsiteX15" fmla="*/ 3379885 w 4909227"/>
                <a:gd name="connsiteY15" fmla="*/ 83628 h 4272578"/>
                <a:gd name="connsiteX16" fmla="*/ 3413175 w 4909227"/>
                <a:gd name="connsiteY16" fmla="*/ 95836 h 4272578"/>
                <a:gd name="connsiteX17" fmla="*/ 3479391 w 4909227"/>
                <a:gd name="connsiteY17" fmla="*/ 120878 h 4272578"/>
                <a:gd name="connsiteX18" fmla="*/ 3970615 w 4909227"/>
                <a:gd name="connsiteY18" fmla="*/ 373606 h 4272578"/>
                <a:gd name="connsiteX19" fmla="*/ 4028283 w 4909227"/>
                <a:gd name="connsiteY19" fmla="*/ 408892 h 4272578"/>
                <a:gd name="connsiteX20" fmla="*/ 4084580 w 4909227"/>
                <a:gd name="connsiteY20" fmla="*/ 445817 h 4272578"/>
                <a:gd name="connsiteX21" fmla="*/ 4140771 w 4909227"/>
                <a:gd name="connsiteY21" fmla="*/ 482348 h 4272578"/>
                <a:gd name="connsiteX22" fmla="*/ 4195883 w 4909227"/>
                <a:gd name="connsiteY22" fmla="*/ 520018 h 4272578"/>
                <a:gd name="connsiteX23" fmla="*/ 4305143 w 4909227"/>
                <a:gd name="connsiteY23" fmla="*/ 595724 h 4272578"/>
                <a:gd name="connsiteX24" fmla="*/ 4359509 w 4909227"/>
                <a:gd name="connsiteY24" fmla="*/ 633384 h 4272578"/>
                <a:gd name="connsiteX25" fmla="*/ 4414317 w 4909227"/>
                <a:gd name="connsiteY25" fmla="*/ 670713 h 4272578"/>
                <a:gd name="connsiteX26" fmla="*/ 4632086 w 4909227"/>
                <a:gd name="connsiteY26" fmla="*/ 825710 h 4272578"/>
                <a:gd name="connsiteX27" fmla="*/ 4836284 w 4909227"/>
                <a:gd name="connsiteY27" fmla="*/ 1000872 h 4272578"/>
                <a:gd name="connsiteX28" fmla="*/ 4909227 w 4909227"/>
                <a:gd name="connsiteY28" fmla="*/ 1077825 h 4272578"/>
                <a:gd name="connsiteX29" fmla="*/ 4909227 w 4909227"/>
                <a:gd name="connsiteY29" fmla="*/ 1590628 h 4272578"/>
                <a:gd name="connsiteX30" fmla="*/ 4847198 w 4909227"/>
                <a:gd name="connsiteY30" fmla="*/ 1496990 h 4272578"/>
                <a:gd name="connsiteX31" fmla="*/ 4615719 w 4909227"/>
                <a:gd name="connsiteY31" fmla="*/ 1226591 h 4272578"/>
                <a:gd name="connsiteX32" fmla="*/ 4437905 w 4909227"/>
                <a:gd name="connsiteY32" fmla="*/ 1064032 h 4272578"/>
                <a:gd name="connsiteX33" fmla="*/ 4245822 w 4909227"/>
                <a:gd name="connsiteY33" fmla="*/ 915380 h 4272578"/>
                <a:gd name="connsiteX34" fmla="*/ 4032524 w 4909227"/>
                <a:gd name="connsiteY34" fmla="*/ 793724 h 4272578"/>
                <a:gd name="connsiteX35" fmla="*/ 3921484 w 4909227"/>
                <a:gd name="connsiteY35" fmla="*/ 742591 h 4272578"/>
                <a:gd name="connsiteX36" fmla="*/ 3865450 w 4909227"/>
                <a:gd name="connsiteY36" fmla="*/ 718695 h 4272578"/>
                <a:gd name="connsiteX37" fmla="*/ 3808411 w 4909227"/>
                <a:gd name="connsiteY37" fmla="*/ 697821 h 4272578"/>
                <a:gd name="connsiteX38" fmla="*/ 3346886 w 4909227"/>
                <a:gd name="connsiteY38" fmla="*/ 583799 h 4272578"/>
                <a:gd name="connsiteX39" fmla="*/ 3289295 w 4909227"/>
                <a:gd name="connsiteY39" fmla="*/ 576494 h 4272578"/>
                <a:gd name="connsiteX40" fmla="*/ 3260731 w 4909227"/>
                <a:gd name="connsiteY40" fmla="*/ 572514 h 4272578"/>
                <a:gd name="connsiteX41" fmla="*/ 3232038 w 4909227"/>
                <a:gd name="connsiteY41" fmla="*/ 570048 h 4272578"/>
                <a:gd name="connsiteX42" fmla="*/ 3174781 w 4909227"/>
                <a:gd name="connsiteY42" fmla="*/ 565611 h 4272578"/>
                <a:gd name="connsiteX43" fmla="*/ 3160547 w 4909227"/>
                <a:gd name="connsiteY43" fmla="*/ 564400 h 4272578"/>
                <a:gd name="connsiteX44" fmla="*/ 3146660 w 4909227"/>
                <a:gd name="connsiteY44" fmla="*/ 561299 h 4272578"/>
                <a:gd name="connsiteX45" fmla="*/ 3118665 w 4909227"/>
                <a:gd name="connsiteY45" fmla="*/ 557058 h 4272578"/>
                <a:gd name="connsiteX46" fmla="*/ 3062520 w 4909227"/>
                <a:gd name="connsiteY46" fmla="*/ 549995 h 4272578"/>
                <a:gd name="connsiteX47" fmla="*/ 3034483 w 4909227"/>
                <a:gd name="connsiteY47" fmla="*/ 546400 h 4272578"/>
                <a:gd name="connsiteX48" fmla="*/ 3006404 w 4909227"/>
                <a:gd name="connsiteY48" fmla="*/ 543450 h 4272578"/>
                <a:gd name="connsiteX49" fmla="*/ 2894004 w 4909227"/>
                <a:gd name="connsiteY49" fmla="*/ 536537 h 4272578"/>
                <a:gd name="connsiteX50" fmla="*/ 2445324 w 4909227"/>
                <a:gd name="connsiteY50" fmla="*/ 576994 h 4272578"/>
                <a:gd name="connsiteX51" fmla="*/ 2389729 w 4909227"/>
                <a:gd name="connsiteY51" fmla="*/ 588061 h 4272578"/>
                <a:gd name="connsiteX52" fmla="*/ 2334445 w 4909227"/>
                <a:gd name="connsiteY52" fmla="*/ 602318 h 4272578"/>
                <a:gd name="connsiteX53" fmla="*/ 2279209 w 4909227"/>
                <a:gd name="connsiteY53" fmla="*/ 616351 h 4272578"/>
                <a:gd name="connsiteX54" fmla="*/ 2252405 w 4909227"/>
                <a:gd name="connsiteY54" fmla="*/ 623833 h 4272578"/>
                <a:gd name="connsiteX55" fmla="*/ 2226352 w 4909227"/>
                <a:gd name="connsiteY55" fmla="*/ 631746 h 4272578"/>
                <a:gd name="connsiteX56" fmla="*/ 2174809 w 4909227"/>
                <a:gd name="connsiteY56" fmla="*/ 648898 h 4272578"/>
                <a:gd name="connsiteX57" fmla="*/ 2124133 w 4909227"/>
                <a:gd name="connsiteY57" fmla="*/ 667717 h 4272578"/>
                <a:gd name="connsiteX58" fmla="*/ 2098971 w 4909227"/>
                <a:gd name="connsiteY58" fmla="*/ 677395 h 4272578"/>
                <a:gd name="connsiteX59" fmla="*/ 2074244 w 4909227"/>
                <a:gd name="connsiteY59" fmla="*/ 687907 h 4272578"/>
                <a:gd name="connsiteX60" fmla="*/ 2049516 w 4909227"/>
                <a:gd name="connsiteY60" fmla="*/ 698418 h 4272578"/>
                <a:gd name="connsiteX61" fmla="*/ 2025247 w 4909227"/>
                <a:gd name="connsiteY61" fmla="*/ 709863 h 4272578"/>
                <a:gd name="connsiteX62" fmla="*/ 1663893 w 4909227"/>
                <a:gd name="connsiteY62" fmla="*/ 946619 h 4272578"/>
                <a:gd name="connsiteX63" fmla="*/ 1354664 w 4909227"/>
                <a:gd name="connsiteY63" fmla="*/ 1282399 h 4272578"/>
                <a:gd name="connsiteX64" fmla="*/ 1075458 w 4909227"/>
                <a:gd name="connsiteY64" fmla="*/ 1681042 h 4272578"/>
                <a:gd name="connsiteX65" fmla="*/ 934948 w 4909227"/>
                <a:gd name="connsiteY65" fmla="*/ 1895400 h 4272578"/>
                <a:gd name="connsiteX66" fmla="*/ 782359 w 4909227"/>
                <a:gd name="connsiteY66" fmla="*/ 2111874 h 4272578"/>
                <a:gd name="connsiteX67" fmla="*/ 475595 w 4909227"/>
                <a:gd name="connsiteY67" fmla="*/ 2511546 h 4272578"/>
                <a:gd name="connsiteX68" fmla="*/ 342590 w 4909227"/>
                <a:gd name="connsiteY68" fmla="*/ 2711719 h 4272578"/>
                <a:gd name="connsiteX69" fmla="*/ 243835 w 4909227"/>
                <a:gd name="connsiteY69" fmla="*/ 2925317 h 4272578"/>
                <a:gd name="connsiteX70" fmla="*/ 195943 w 4909227"/>
                <a:gd name="connsiteY70" fmla="*/ 3154915 h 4272578"/>
                <a:gd name="connsiteX71" fmla="*/ 205998 w 4909227"/>
                <a:gd name="connsiteY71" fmla="*/ 3392356 h 4272578"/>
                <a:gd name="connsiteX72" fmla="*/ 210868 w 4909227"/>
                <a:gd name="connsiteY72" fmla="*/ 3421994 h 4272578"/>
                <a:gd name="connsiteX73" fmla="*/ 217078 w 4909227"/>
                <a:gd name="connsiteY73" fmla="*/ 3451480 h 4272578"/>
                <a:gd name="connsiteX74" fmla="*/ 223513 w 4909227"/>
                <a:gd name="connsiteY74" fmla="*/ 3481009 h 4272578"/>
                <a:gd name="connsiteX75" fmla="*/ 231518 w 4909227"/>
                <a:gd name="connsiteY75" fmla="*/ 3510853 h 4272578"/>
                <a:gd name="connsiteX76" fmla="*/ 248149 w 4909227"/>
                <a:gd name="connsiteY76" fmla="*/ 3570478 h 4272578"/>
                <a:gd name="connsiteX77" fmla="*/ 256676 w 4909227"/>
                <a:gd name="connsiteY77" fmla="*/ 3600287 h 4272578"/>
                <a:gd name="connsiteX78" fmla="*/ 260939 w 4909227"/>
                <a:gd name="connsiteY78" fmla="*/ 3615190 h 4272578"/>
                <a:gd name="connsiteX79" fmla="*/ 266068 w 4909227"/>
                <a:gd name="connsiteY79" fmla="*/ 3629754 h 4272578"/>
                <a:gd name="connsiteX80" fmla="*/ 308144 w 4909227"/>
                <a:gd name="connsiteY80" fmla="*/ 3746191 h 4272578"/>
                <a:gd name="connsiteX81" fmla="*/ 357690 w 4909227"/>
                <a:gd name="connsiteY81" fmla="*/ 3859545 h 4272578"/>
                <a:gd name="connsiteX82" fmla="*/ 477426 w 4909227"/>
                <a:gd name="connsiteY82" fmla="*/ 4075211 h 4272578"/>
                <a:gd name="connsiteX83" fmla="*/ 617812 w 4909227"/>
                <a:gd name="connsiteY83" fmla="*/ 4272578 h 4272578"/>
                <a:gd name="connsiteX84" fmla="*/ 364357 w 4909227"/>
                <a:gd name="connsiteY84" fmla="*/ 4272578 h 4272578"/>
                <a:gd name="connsiteX85" fmla="*/ 308528 w 4909227"/>
                <a:gd name="connsiteY85" fmla="*/ 4169169 h 4272578"/>
                <a:gd name="connsiteX86" fmla="*/ 202203 w 4909227"/>
                <a:gd name="connsiteY86" fmla="*/ 3927821 h 4272578"/>
                <a:gd name="connsiteX87" fmla="*/ 155448 w 4909227"/>
                <a:gd name="connsiteY87" fmla="*/ 3804941 h 4272578"/>
                <a:gd name="connsiteX88" fmla="*/ 113098 w 4909227"/>
                <a:gd name="connsiteY88" fmla="*/ 3680654 h 4272578"/>
                <a:gd name="connsiteX89" fmla="*/ 107709 w 4909227"/>
                <a:gd name="connsiteY89" fmla="*/ 3665104 h 4272578"/>
                <a:gd name="connsiteX90" fmla="*/ 103012 w 4909227"/>
                <a:gd name="connsiteY90" fmla="*/ 3649367 h 4272578"/>
                <a:gd name="connsiteX91" fmla="*/ 93619 w 4909227"/>
                <a:gd name="connsiteY91" fmla="*/ 3617891 h 4272578"/>
                <a:gd name="connsiteX92" fmla="*/ 74438 w 4909227"/>
                <a:gd name="connsiteY92" fmla="*/ 3555048 h 4272578"/>
                <a:gd name="connsiteX93" fmla="*/ 64821 w 4909227"/>
                <a:gd name="connsiteY93" fmla="*/ 3523529 h 4272578"/>
                <a:gd name="connsiteX94" fmla="*/ 56309 w 4909227"/>
                <a:gd name="connsiteY94" fmla="*/ 3490970 h 4272578"/>
                <a:gd name="connsiteX95" fmla="*/ 47699 w 4909227"/>
                <a:gd name="connsiteY95" fmla="*/ 3458437 h 4272578"/>
                <a:gd name="connsiteX96" fmla="*/ 40350 w 4909227"/>
                <a:gd name="connsiteY96" fmla="*/ 3425456 h 4272578"/>
                <a:gd name="connsiteX97" fmla="*/ 2339 w 4909227"/>
                <a:gd name="connsiteY97" fmla="*/ 3155024 h 4272578"/>
                <a:gd name="connsiteX98" fmla="*/ 11637 w 4909227"/>
                <a:gd name="connsiteY98" fmla="*/ 2876727 h 4272578"/>
                <a:gd name="connsiteX99" fmla="*/ 157636 w 4909227"/>
                <a:gd name="connsiteY99" fmla="*/ 2339984 h 4272578"/>
                <a:gd name="connsiteX100" fmla="*/ 388920 w 4909227"/>
                <a:gd name="connsiteY100" fmla="*/ 1864213 h 4272578"/>
                <a:gd name="connsiteX101" fmla="*/ 507656 w 4909227"/>
                <a:gd name="connsiteY101" fmla="*/ 1644243 h 4272578"/>
                <a:gd name="connsiteX102" fmla="*/ 566187 w 4909227"/>
                <a:gd name="connsiteY102" fmla="*/ 1531896 h 4272578"/>
                <a:gd name="connsiteX103" fmla="*/ 628379 w 4909227"/>
                <a:gd name="connsiteY103" fmla="*/ 1416126 h 4272578"/>
                <a:gd name="connsiteX104" fmla="*/ 915962 w 4909227"/>
                <a:gd name="connsiteY104" fmla="*/ 957627 h 4272578"/>
                <a:gd name="connsiteX105" fmla="*/ 1296389 w 4909227"/>
                <a:gd name="connsiteY105" fmla="*/ 532479 h 4272578"/>
                <a:gd name="connsiteX106" fmla="*/ 1790562 w 4909227"/>
                <a:gd name="connsiteY106" fmla="*/ 204009 h 4272578"/>
                <a:gd name="connsiteX107" fmla="*/ 1824547 w 4909227"/>
                <a:gd name="connsiteY107" fmla="*/ 188344 h 4272578"/>
                <a:gd name="connsiteX108" fmla="*/ 1858945 w 4909227"/>
                <a:gd name="connsiteY108" fmla="*/ 173835 h 4272578"/>
                <a:gd name="connsiteX109" fmla="*/ 1893494 w 4909227"/>
                <a:gd name="connsiteY109" fmla="*/ 159497 h 4272578"/>
                <a:gd name="connsiteX110" fmla="*/ 1928332 w 4909227"/>
                <a:gd name="connsiteY110" fmla="*/ 146243 h 4272578"/>
                <a:gd name="connsiteX111" fmla="*/ 1998599 w 4909227"/>
                <a:gd name="connsiteY111" fmla="*/ 121582 h 4272578"/>
                <a:gd name="connsiteX112" fmla="*/ 2069445 w 4909227"/>
                <a:gd name="connsiteY112" fmla="*/ 99511 h 4272578"/>
                <a:gd name="connsiteX113" fmla="*/ 2105017 w 4909227"/>
                <a:gd name="connsiteY113" fmla="*/ 89439 h 4272578"/>
                <a:gd name="connsiteX114" fmla="*/ 2140277 w 4909227"/>
                <a:gd name="connsiteY114" fmla="*/ 80190 h 4272578"/>
                <a:gd name="connsiteX115" fmla="*/ 2209909 w 4909227"/>
                <a:gd name="connsiteY115" fmla="*/ 64365 h 4272578"/>
                <a:gd name="connsiteX116" fmla="*/ 2279594 w 4909227"/>
                <a:gd name="connsiteY116" fmla="*/ 48739 h 4272578"/>
                <a:gd name="connsiteX117" fmla="*/ 2350191 w 4909227"/>
                <a:gd name="connsiteY117" fmla="*/ 36561 h 4272578"/>
                <a:gd name="connsiteX118" fmla="*/ 2779325 w 4909227"/>
                <a:gd name="connsiteY118" fmla="*/ 1 h 427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4909227" h="4272578">
                  <a:moveTo>
                    <a:pt x="4909227" y="4175460"/>
                  </a:moveTo>
                  <a:lnTo>
                    <a:pt x="4909227" y="4272578"/>
                  </a:lnTo>
                  <a:lnTo>
                    <a:pt x="4845585" y="4272578"/>
                  </a:lnTo>
                  <a:lnTo>
                    <a:pt x="4858157" y="4254703"/>
                  </a:lnTo>
                  <a:lnTo>
                    <a:pt x="4891455" y="4203934"/>
                  </a:lnTo>
                  <a:close/>
                  <a:moveTo>
                    <a:pt x="2779325" y="1"/>
                  </a:moveTo>
                  <a:cubicBezTo>
                    <a:pt x="2827304" y="-1"/>
                    <a:pt x="2875285" y="1394"/>
                    <a:pt x="2923168" y="4226"/>
                  </a:cubicBezTo>
                  <a:lnTo>
                    <a:pt x="3066195" y="16887"/>
                  </a:lnTo>
                  <a:cubicBezTo>
                    <a:pt x="3078087" y="17675"/>
                    <a:pt x="3089896" y="19754"/>
                    <a:pt x="3101700" y="21414"/>
                  </a:cubicBezTo>
                  <a:lnTo>
                    <a:pt x="3137091" y="26711"/>
                  </a:lnTo>
                  <a:lnTo>
                    <a:pt x="3207802" y="37432"/>
                  </a:lnTo>
                  <a:cubicBezTo>
                    <a:pt x="3219631" y="39189"/>
                    <a:pt x="3231363" y="40973"/>
                    <a:pt x="3243005" y="43626"/>
                  </a:cubicBezTo>
                  <a:cubicBezTo>
                    <a:pt x="3248837" y="44791"/>
                    <a:pt x="3254763" y="45508"/>
                    <a:pt x="3260547" y="46898"/>
                  </a:cubicBezTo>
                  <a:cubicBezTo>
                    <a:pt x="3266259" y="48413"/>
                    <a:pt x="3271977" y="50349"/>
                    <a:pt x="3277715" y="51961"/>
                  </a:cubicBezTo>
                  <a:lnTo>
                    <a:pt x="3346016" y="72845"/>
                  </a:lnTo>
                  <a:cubicBezTo>
                    <a:pt x="3357273" y="76449"/>
                    <a:pt x="3368795" y="79451"/>
                    <a:pt x="3379885" y="83628"/>
                  </a:cubicBezTo>
                  <a:lnTo>
                    <a:pt x="3413175" y="95836"/>
                  </a:lnTo>
                  <a:lnTo>
                    <a:pt x="3479391" y="120878"/>
                  </a:lnTo>
                  <a:cubicBezTo>
                    <a:pt x="3654569" y="190008"/>
                    <a:pt x="3816871" y="279114"/>
                    <a:pt x="3970615" y="373606"/>
                  </a:cubicBezTo>
                  <a:cubicBezTo>
                    <a:pt x="3989807" y="385518"/>
                    <a:pt x="4009070" y="397303"/>
                    <a:pt x="4028283" y="408892"/>
                  </a:cubicBezTo>
                  <a:lnTo>
                    <a:pt x="4084580" y="445817"/>
                  </a:lnTo>
                  <a:lnTo>
                    <a:pt x="4140771" y="482348"/>
                  </a:lnTo>
                  <a:cubicBezTo>
                    <a:pt x="4159664" y="494340"/>
                    <a:pt x="4177432" y="507694"/>
                    <a:pt x="4195883" y="520018"/>
                  </a:cubicBezTo>
                  <a:cubicBezTo>
                    <a:pt x="4232247" y="545445"/>
                    <a:pt x="4269493" y="569787"/>
                    <a:pt x="4305143" y="595724"/>
                  </a:cubicBezTo>
                  <a:cubicBezTo>
                    <a:pt x="4323150" y="608378"/>
                    <a:pt x="4341283" y="621106"/>
                    <a:pt x="4359509" y="633384"/>
                  </a:cubicBezTo>
                  <a:cubicBezTo>
                    <a:pt x="4377662" y="645788"/>
                    <a:pt x="4396133" y="657789"/>
                    <a:pt x="4414317" y="670713"/>
                  </a:cubicBezTo>
                  <a:cubicBezTo>
                    <a:pt x="4487709" y="720858"/>
                    <a:pt x="4561105" y="771425"/>
                    <a:pt x="4632086" y="825710"/>
                  </a:cubicBezTo>
                  <a:cubicBezTo>
                    <a:pt x="4703239" y="879844"/>
                    <a:pt x="4770925" y="938933"/>
                    <a:pt x="4836284" y="1000872"/>
                  </a:cubicBezTo>
                  <a:lnTo>
                    <a:pt x="4909227" y="1077825"/>
                  </a:lnTo>
                  <a:lnTo>
                    <a:pt x="4909227" y="1590628"/>
                  </a:lnTo>
                  <a:lnTo>
                    <a:pt x="4847198" y="1496990"/>
                  </a:lnTo>
                  <a:cubicBezTo>
                    <a:pt x="4779017" y="1401272"/>
                    <a:pt x="4700641" y="1311172"/>
                    <a:pt x="4615719" y="1226591"/>
                  </a:cubicBezTo>
                  <a:cubicBezTo>
                    <a:pt x="4559129" y="1170093"/>
                    <a:pt x="4499097" y="1116641"/>
                    <a:pt x="4437905" y="1064032"/>
                  </a:cubicBezTo>
                  <a:cubicBezTo>
                    <a:pt x="4376643" y="1011548"/>
                    <a:pt x="4313015" y="960973"/>
                    <a:pt x="4245822" y="915380"/>
                  </a:cubicBezTo>
                  <a:cubicBezTo>
                    <a:pt x="4177670" y="870577"/>
                    <a:pt x="4106226" y="828991"/>
                    <a:pt x="4032524" y="793724"/>
                  </a:cubicBezTo>
                  <a:cubicBezTo>
                    <a:pt x="3996192" y="774838"/>
                    <a:pt x="3958849" y="758553"/>
                    <a:pt x="3921484" y="742591"/>
                  </a:cubicBezTo>
                  <a:cubicBezTo>
                    <a:pt x="3902789" y="734561"/>
                    <a:pt x="3884266" y="726377"/>
                    <a:pt x="3865450" y="718695"/>
                  </a:cubicBezTo>
                  <a:cubicBezTo>
                    <a:pt x="3846469" y="711588"/>
                    <a:pt x="3827512" y="704579"/>
                    <a:pt x="3808411" y="697821"/>
                  </a:cubicBezTo>
                  <a:cubicBezTo>
                    <a:pt x="3656570" y="642224"/>
                    <a:pt x="3500471" y="605851"/>
                    <a:pt x="3346886" y="583799"/>
                  </a:cubicBezTo>
                  <a:lnTo>
                    <a:pt x="3289295" y="576494"/>
                  </a:lnTo>
                  <a:lnTo>
                    <a:pt x="3260731" y="572514"/>
                  </a:lnTo>
                  <a:cubicBezTo>
                    <a:pt x="3251217" y="571079"/>
                    <a:pt x="3241593" y="570838"/>
                    <a:pt x="3232038" y="570048"/>
                  </a:cubicBezTo>
                  <a:lnTo>
                    <a:pt x="3174781" y="565611"/>
                  </a:lnTo>
                  <a:cubicBezTo>
                    <a:pt x="3170003" y="565217"/>
                    <a:pt x="3165252" y="564919"/>
                    <a:pt x="3160547" y="564400"/>
                  </a:cubicBezTo>
                  <a:cubicBezTo>
                    <a:pt x="3155889" y="563655"/>
                    <a:pt x="3151372" y="562239"/>
                    <a:pt x="3146660" y="561299"/>
                  </a:cubicBezTo>
                  <a:cubicBezTo>
                    <a:pt x="3137413" y="559265"/>
                    <a:pt x="3128003" y="558224"/>
                    <a:pt x="3118665" y="557058"/>
                  </a:cubicBezTo>
                  <a:lnTo>
                    <a:pt x="3062520" y="549995"/>
                  </a:lnTo>
                  <a:lnTo>
                    <a:pt x="3034483" y="546400"/>
                  </a:lnTo>
                  <a:cubicBezTo>
                    <a:pt x="3025146" y="545234"/>
                    <a:pt x="3015831" y="543747"/>
                    <a:pt x="3006404" y="543450"/>
                  </a:cubicBezTo>
                  <a:lnTo>
                    <a:pt x="2894004" y="536537"/>
                  </a:lnTo>
                  <a:cubicBezTo>
                    <a:pt x="2743796" y="532061"/>
                    <a:pt x="2593557" y="546717"/>
                    <a:pt x="2445324" y="576994"/>
                  </a:cubicBezTo>
                  <a:cubicBezTo>
                    <a:pt x="2426803" y="580857"/>
                    <a:pt x="2408167" y="583483"/>
                    <a:pt x="2389729" y="588061"/>
                  </a:cubicBezTo>
                  <a:lnTo>
                    <a:pt x="2334445" y="602318"/>
                  </a:lnTo>
                  <a:lnTo>
                    <a:pt x="2279209" y="616351"/>
                  </a:lnTo>
                  <a:cubicBezTo>
                    <a:pt x="2269789" y="618483"/>
                    <a:pt x="2261022" y="621073"/>
                    <a:pt x="2252405" y="623833"/>
                  </a:cubicBezTo>
                  <a:lnTo>
                    <a:pt x="2226352" y="631746"/>
                  </a:lnTo>
                  <a:cubicBezTo>
                    <a:pt x="2208738" y="636630"/>
                    <a:pt x="2191964" y="643082"/>
                    <a:pt x="2174809" y="648898"/>
                  </a:cubicBezTo>
                  <a:cubicBezTo>
                    <a:pt x="2157576" y="654418"/>
                    <a:pt x="2140906" y="661264"/>
                    <a:pt x="2124133" y="667717"/>
                  </a:cubicBezTo>
                  <a:cubicBezTo>
                    <a:pt x="2115746" y="670943"/>
                    <a:pt x="2107181" y="673900"/>
                    <a:pt x="2098971" y="677395"/>
                  </a:cubicBezTo>
                  <a:lnTo>
                    <a:pt x="2074244" y="687907"/>
                  </a:lnTo>
                  <a:lnTo>
                    <a:pt x="2049516" y="698418"/>
                  </a:lnTo>
                  <a:lnTo>
                    <a:pt x="2025247" y="709863"/>
                  </a:lnTo>
                  <a:cubicBezTo>
                    <a:pt x="1895620" y="770702"/>
                    <a:pt x="1775019" y="849591"/>
                    <a:pt x="1663893" y="946619"/>
                  </a:cubicBezTo>
                  <a:cubicBezTo>
                    <a:pt x="1552588" y="1043379"/>
                    <a:pt x="1450953" y="1157803"/>
                    <a:pt x="1354664" y="1282399"/>
                  </a:cubicBezTo>
                  <a:cubicBezTo>
                    <a:pt x="1258428" y="1407193"/>
                    <a:pt x="1167389" y="1541989"/>
                    <a:pt x="1075458" y="1681042"/>
                  </a:cubicBezTo>
                  <a:lnTo>
                    <a:pt x="934948" y="1895400"/>
                  </a:lnTo>
                  <a:cubicBezTo>
                    <a:pt x="885020" y="1970018"/>
                    <a:pt x="834114" y="2042151"/>
                    <a:pt x="782359" y="2111874"/>
                  </a:cubicBezTo>
                  <a:cubicBezTo>
                    <a:pt x="679025" y="2251590"/>
                    <a:pt x="571805" y="2380631"/>
                    <a:pt x="475595" y="2511546"/>
                  </a:cubicBezTo>
                  <a:cubicBezTo>
                    <a:pt x="427490" y="2577003"/>
                    <a:pt x="382228" y="2643169"/>
                    <a:pt x="342590" y="2711719"/>
                  </a:cubicBezTo>
                  <a:cubicBezTo>
                    <a:pt x="302826" y="2780195"/>
                    <a:pt x="268711" y="2851157"/>
                    <a:pt x="243835" y="2925317"/>
                  </a:cubicBezTo>
                  <a:cubicBezTo>
                    <a:pt x="218582" y="2999262"/>
                    <a:pt x="202245" y="3076389"/>
                    <a:pt x="195943" y="3154915"/>
                  </a:cubicBezTo>
                  <a:cubicBezTo>
                    <a:pt x="189542" y="3233466"/>
                    <a:pt x="193251" y="3313292"/>
                    <a:pt x="205998" y="3392356"/>
                  </a:cubicBezTo>
                  <a:lnTo>
                    <a:pt x="210868" y="3421994"/>
                  </a:lnTo>
                  <a:lnTo>
                    <a:pt x="217078" y="3451480"/>
                  </a:lnTo>
                  <a:lnTo>
                    <a:pt x="223513" y="3481009"/>
                  </a:lnTo>
                  <a:cubicBezTo>
                    <a:pt x="225924" y="3490921"/>
                    <a:pt x="228784" y="3500923"/>
                    <a:pt x="231518" y="3510853"/>
                  </a:cubicBezTo>
                  <a:lnTo>
                    <a:pt x="248149" y="3570478"/>
                  </a:lnTo>
                  <a:lnTo>
                    <a:pt x="256676" y="3600287"/>
                  </a:lnTo>
                  <a:lnTo>
                    <a:pt x="260939" y="3615190"/>
                  </a:lnTo>
                  <a:lnTo>
                    <a:pt x="266068" y="3629754"/>
                  </a:lnTo>
                  <a:cubicBezTo>
                    <a:pt x="279682" y="3668748"/>
                    <a:pt x="293493" y="3707688"/>
                    <a:pt x="308144" y="3746191"/>
                  </a:cubicBezTo>
                  <a:cubicBezTo>
                    <a:pt x="324257" y="3784191"/>
                    <a:pt x="340937" y="3821930"/>
                    <a:pt x="357690" y="3859545"/>
                  </a:cubicBezTo>
                  <a:cubicBezTo>
                    <a:pt x="393077" y="3934052"/>
                    <a:pt x="433372" y="4005934"/>
                    <a:pt x="477426" y="4075211"/>
                  </a:cubicBezTo>
                  <a:lnTo>
                    <a:pt x="617812" y="4272578"/>
                  </a:lnTo>
                  <a:lnTo>
                    <a:pt x="364357" y="4272578"/>
                  </a:lnTo>
                  <a:lnTo>
                    <a:pt x="308528" y="4169169"/>
                  </a:lnTo>
                  <a:cubicBezTo>
                    <a:pt x="270101" y="4089847"/>
                    <a:pt x="234941" y="4009176"/>
                    <a:pt x="202203" y="3927821"/>
                  </a:cubicBezTo>
                  <a:cubicBezTo>
                    <a:pt x="186847" y="3886657"/>
                    <a:pt x="171445" y="3845720"/>
                    <a:pt x="155448" y="3804941"/>
                  </a:cubicBezTo>
                  <a:cubicBezTo>
                    <a:pt x="141380" y="3763428"/>
                    <a:pt x="127636" y="3721934"/>
                    <a:pt x="113098" y="3680654"/>
                  </a:cubicBezTo>
                  <a:lnTo>
                    <a:pt x="107709" y="3665104"/>
                  </a:lnTo>
                  <a:lnTo>
                    <a:pt x="103012" y="3649367"/>
                  </a:lnTo>
                  <a:lnTo>
                    <a:pt x="93619" y="3617891"/>
                  </a:lnTo>
                  <a:lnTo>
                    <a:pt x="74438" y="3555048"/>
                  </a:lnTo>
                  <a:cubicBezTo>
                    <a:pt x="71323" y="3544483"/>
                    <a:pt x="67763" y="3534247"/>
                    <a:pt x="64821" y="3523529"/>
                  </a:cubicBezTo>
                  <a:lnTo>
                    <a:pt x="56309" y="3490970"/>
                  </a:lnTo>
                  <a:lnTo>
                    <a:pt x="47699" y="3458437"/>
                  </a:lnTo>
                  <a:cubicBezTo>
                    <a:pt x="45126" y="3447512"/>
                    <a:pt x="42825" y="3436407"/>
                    <a:pt x="40350" y="3425456"/>
                  </a:cubicBezTo>
                  <a:cubicBezTo>
                    <a:pt x="20581" y="3337521"/>
                    <a:pt x="7369" y="3247066"/>
                    <a:pt x="2339" y="3155024"/>
                  </a:cubicBezTo>
                  <a:cubicBezTo>
                    <a:pt x="-2762" y="3063109"/>
                    <a:pt x="544" y="2969654"/>
                    <a:pt x="11637" y="2876727"/>
                  </a:cubicBezTo>
                  <a:cubicBezTo>
                    <a:pt x="34069" y="2690593"/>
                    <a:pt x="89274" y="2509096"/>
                    <a:pt x="157636" y="2339984"/>
                  </a:cubicBezTo>
                  <a:cubicBezTo>
                    <a:pt x="226467" y="2170638"/>
                    <a:pt x="308151" y="2013339"/>
                    <a:pt x="388920" y="1864213"/>
                  </a:cubicBezTo>
                  <a:cubicBezTo>
                    <a:pt x="429376" y="1789524"/>
                    <a:pt x="469807" y="1716745"/>
                    <a:pt x="507656" y="1644243"/>
                  </a:cubicBezTo>
                  <a:lnTo>
                    <a:pt x="566187" y="1531896"/>
                  </a:lnTo>
                  <a:cubicBezTo>
                    <a:pt x="586462" y="1493325"/>
                    <a:pt x="607259" y="1454715"/>
                    <a:pt x="628379" y="1416126"/>
                  </a:cubicBezTo>
                  <a:cubicBezTo>
                    <a:pt x="713184" y="1261784"/>
                    <a:pt x="806689" y="1107407"/>
                    <a:pt x="915962" y="957627"/>
                  </a:cubicBezTo>
                  <a:cubicBezTo>
                    <a:pt x="1024964" y="808027"/>
                    <a:pt x="1150428" y="662836"/>
                    <a:pt x="1296389" y="532479"/>
                  </a:cubicBezTo>
                  <a:cubicBezTo>
                    <a:pt x="1441951" y="402229"/>
                    <a:pt x="1609267" y="287950"/>
                    <a:pt x="1790562" y="204009"/>
                  </a:cubicBezTo>
                  <a:lnTo>
                    <a:pt x="1824547" y="188344"/>
                  </a:lnTo>
                  <a:cubicBezTo>
                    <a:pt x="1835970" y="183343"/>
                    <a:pt x="1847471" y="178638"/>
                    <a:pt x="1858945" y="173835"/>
                  </a:cubicBezTo>
                  <a:lnTo>
                    <a:pt x="1893494" y="159497"/>
                  </a:lnTo>
                  <a:cubicBezTo>
                    <a:pt x="1904996" y="154793"/>
                    <a:pt x="1916752" y="150652"/>
                    <a:pt x="1928332" y="146243"/>
                  </a:cubicBezTo>
                  <a:cubicBezTo>
                    <a:pt x="1951667" y="137695"/>
                    <a:pt x="1974951" y="128948"/>
                    <a:pt x="1998599" y="121582"/>
                  </a:cubicBezTo>
                  <a:cubicBezTo>
                    <a:pt x="2022195" y="114018"/>
                    <a:pt x="2045635" y="105864"/>
                    <a:pt x="2069445" y="99511"/>
                  </a:cubicBezTo>
                  <a:lnTo>
                    <a:pt x="2105017" y="89439"/>
                  </a:lnTo>
                  <a:cubicBezTo>
                    <a:pt x="2116957" y="85988"/>
                    <a:pt x="2128724" y="82691"/>
                    <a:pt x="2140277" y="80190"/>
                  </a:cubicBezTo>
                  <a:lnTo>
                    <a:pt x="2209909" y="64365"/>
                  </a:lnTo>
                  <a:lnTo>
                    <a:pt x="2279594" y="48739"/>
                  </a:lnTo>
                  <a:cubicBezTo>
                    <a:pt x="2302897" y="43685"/>
                    <a:pt x="2326724" y="40602"/>
                    <a:pt x="2350191" y="36561"/>
                  </a:cubicBezTo>
                  <a:cubicBezTo>
                    <a:pt x="2491459" y="12584"/>
                    <a:pt x="2635387" y="9"/>
                    <a:pt x="2779325" y="1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6077B5-5F40-45AA-BDDA-F1DB7F8B5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64890" y="2613525"/>
              <a:ext cx="4961924" cy="4241750"/>
            </a:xfrm>
            <a:custGeom>
              <a:avLst/>
              <a:gdLst>
                <a:gd name="connsiteX0" fmla="*/ 2860366 w 4961924"/>
                <a:gd name="connsiteY0" fmla="*/ 290 h 4241750"/>
                <a:gd name="connsiteX1" fmla="*/ 4503869 w 4961924"/>
                <a:gd name="connsiteY1" fmla="*/ 546588 h 4241750"/>
                <a:gd name="connsiteX2" fmla="*/ 4816879 w 4961924"/>
                <a:gd name="connsiteY2" fmla="*/ 783506 h 4241750"/>
                <a:gd name="connsiteX3" fmla="*/ 4961924 w 4961924"/>
                <a:gd name="connsiteY3" fmla="*/ 916878 h 4241750"/>
                <a:gd name="connsiteX4" fmla="*/ 4961924 w 4961924"/>
                <a:gd name="connsiteY4" fmla="*/ 4241750 h 4241750"/>
                <a:gd name="connsiteX5" fmla="*/ 4562919 w 4961924"/>
                <a:gd name="connsiteY5" fmla="*/ 4241750 h 4241750"/>
                <a:gd name="connsiteX6" fmla="*/ 4586822 w 4961924"/>
                <a:gd name="connsiteY6" fmla="*/ 4213637 h 4241750"/>
                <a:gd name="connsiteX7" fmla="*/ 4762695 w 4961924"/>
                <a:gd name="connsiteY7" fmla="*/ 3952854 h 4241750"/>
                <a:gd name="connsiteX8" fmla="*/ 4899352 w 4961924"/>
                <a:gd name="connsiteY8" fmla="*/ 3631238 h 4241750"/>
                <a:gd name="connsiteX9" fmla="*/ 4913697 w 4961924"/>
                <a:gd name="connsiteY9" fmla="*/ 3255629 h 4241750"/>
                <a:gd name="connsiteX10" fmla="*/ 4948868 w 4961924"/>
                <a:gd name="connsiteY10" fmla="*/ 2308976 h 4241750"/>
                <a:gd name="connsiteX11" fmla="*/ 4760464 w 4961924"/>
                <a:gd name="connsiteY11" fmla="*/ 1631653 h 4241750"/>
                <a:gd name="connsiteX12" fmla="*/ 4158265 w 4961924"/>
                <a:gd name="connsiteY12" fmla="*/ 1056752 h 4241750"/>
                <a:gd name="connsiteX13" fmla="*/ 3295504 w 4961924"/>
                <a:gd name="connsiteY13" fmla="*/ 659991 h 4241750"/>
                <a:gd name="connsiteX14" fmla="*/ 2400205 w 4961924"/>
                <a:gd name="connsiteY14" fmla="*/ 680861 h 4241750"/>
                <a:gd name="connsiteX15" fmla="*/ 1228363 w 4961924"/>
                <a:gd name="connsiteY15" fmla="*/ 1858090 h 4241750"/>
                <a:gd name="connsiteX16" fmla="*/ 995211 w 4961924"/>
                <a:gd name="connsiteY16" fmla="*/ 2234095 h 4241750"/>
                <a:gd name="connsiteX17" fmla="*/ 663293 w 4961924"/>
                <a:gd name="connsiteY17" fmla="*/ 2832893 h 4241750"/>
                <a:gd name="connsiteX18" fmla="*/ 644068 w 4961924"/>
                <a:gd name="connsiteY18" fmla="*/ 3301224 h 4241750"/>
                <a:gd name="connsiteX19" fmla="*/ 1051682 w 4961924"/>
                <a:gd name="connsiteY19" fmla="*/ 4121741 h 4241750"/>
                <a:gd name="connsiteX20" fmla="*/ 1155791 w 4961924"/>
                <a:gd name="connsiteY20" fmla="*/ 4241750 h 4241750"/>
                <a:gd name="connsiteX21" fmla="*/ 385252 w 4961924"/>
                <a:gd name="connsiteY21" fmla="*/ 4241750 h 4241750"/>
                <a:gd name="connsiteX22" fmla="*/ 291954 w 4961924"/>
                <a:gd name="connsiteY22" fmla="*/ 4081572 h 4241750"/>
                <a:gd name="connsiteX23" fmla="*/ 49334 w 4961924"/>
                <a:gd name="connsiteY23" fmla="*/ 3462450 h 4241750"/>
                <a:gd name="connsiteX24" fmla="*/ 697040 w 4961924"/>
                <a:gd name="connsiteY24" fmla="*/ 1553793 h 4241750"/>
                <a:gd name="connsiteX25" fmla="*/ 2243651 w 4961924"/>
                <a:gd name="connsiteY25" fmla="*/ 89360 h 4241750"/>
                <a:gd name="connsiteX26" fmla="*/ 2860366 w 4961924"/>
                <a:gd name="connsiteY26" fmla="*/ 290 h 424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961924" h="4241750">
                  <a:moveTo>
                    <a:pt x="2860366" y="290"/>
                  </a:moveTo>
                  <a:cubicBezTo>
                    <a:pt x="3457635" y="-9057"/>
                    <a:pt x="3998796" y="208834"/>
                    <a:pt x="4503869" y="546588"/>
                  </a:cubicBezTo>
                  <a:cubicBezTo>
                    <a:pt x="4609235" y="617064"/>
                    <a:pt x="4715034" y="696136"/>
                    <a:pt x="4816879" y="783506"/>
                  </a:cubicBezTo>
                  <a:lnTo>
                    <a:pt x="4961924" y="916878"/>
                  </a:lnTo>
                  <a:lnTo>
                    <a:pt x="4961924" y="4241750"/>
                  </a:lnTo>
                  <a:lnTo>
                    <a:pt x="4562919" y="4241750"/>
                  </a:lnTo>
                  <a:lnTo>
                    <a:pt x="4586822" y="4213637"/>
                  </a:lnTo>
                  <a:cubicBezTo>
                    <a:pt x="4649485" y="4133877"/>
                    <a:pt x="4707815" y="4047166"/>
                    <a:pt x="4762695" y="3952854"/>
                  </a:cubicBezTo>
                  <a:cubicBezTo>
                    <a:pt x="4861622" y="3782848"/>
                    <a:pt x="4887296" y="3694842"/>
                    <a:pt x="4899352" y="3631238"/>
                  </a:cubicBezTo>
                  <a:cubicBezTo>
                    <a:pt x="4916960" y="3538446"/>
                    <a:pt x="4915626" y="3419833"/>
                    <a:pt x="4913697" y="3255629"/>
                  </a:cubicBezTo>
                  <a:cubicBezTo>
                    <a:pt x="4911196" y="3035896"/>
                    <a:pt x="4907780" y="2734844"/>
                    <a:pt x="4948868" y="2308976"/>
                  </a:cubicBezTo>
                  <a:cubicBezTo>
                    <a:pt x="4971361" y="2076125"/>
                    <a:pt x="4909748" y="1854571"/>
                    <a:pt x="4760464" y="1631653"/>
                  </a:cubicBezTo>
                  <a:cubicBezTo>
                    <a:pt x="4623847" y="1427699"/>
                    <a:pt x="4415624" y="1228904"/>
                    <a:pt x="4158265" y="1056752"/>
                  </a:cubicBezTo>
                  <a:cubicBezTo>
                    <a:pt x="3855104" y="854020"/>
                    <a:pt x="3572969" y="724304"/>
                    <a:pt x="3295504" y="659991"/>
                  </a:cubicBezTo>
                  <a:cubicBezTo>
                    <a:pt x="2998568" y="591135"/>
                    <a:pt x="2705635" y="598008"/>
                    <a:pt x="2400205" y="680861"/>
                  </a:cubicBezTo>
                  <a:cubicBezTo>
                    <a:pt x="1863373" y="826486"/>
                    <a:pt x="1575835" y="1260672"/>
                    <a:pt x="1228363" y="1858090"/>
                  </a:cubicBezTo>
                  <a:cubicBezTo>
                    <a:pt x="1150390" y="1992089"/>
                    <a:pt x="1071533" y="2115125"/>
                    <a:pt x="995211" y="2234095"/>
                  </a:cubicBezTo>
                  <a:cubicBezTo>
                    <a:pt x="851980" y="2457434"/>
                    <a:pt x="728279" y="2650222"/>
                    <a:pt x="663293" y="2832893"/>
                  </a:cubicBezTo>
                  <a:cubicBezTo>
                    <a:pt x="605703" y="2994540"/>
                    <a:pt x="599973" y="3134617"/>
                    <a:pt x="644068" y="3301224"/>
                  </a:cubicBezTo>
                  <a:cubicBezTo>
                    <a:pt x="723963" y="3603086"/>
                    <a:pt x="861058" y="3879078"/>
                    <a:pt x="1051682" y="4121741"/>
                  </a:cubicBezTo>
                  <a:lnTo>
                    <a:pt x="1155791" y="4241750"/>
                  </a:lnTo>
                  <a:lnTo>
                    <a:pt x="385252" y="4241750"/>
                  </a:lnTo>
                  <a:lnTo>
                    <a:pt x="291954" y="4081572"/>
                  </a:lnTo>
                  <a:cubicBezTo>
                    <a:pt x="189557" y="3889333"/>
                    <a:pt x="107520" y="3682294"/>
                    <a:pt x="49334" y="3462450"/>
                  </a:cubicBezTo>
                  <a:cubicBezTo>
                    <a:pt x="-155725" y="2687681"/>
                    <a:pt x="321044" y="2199945"/>
                    <a:pt x="697040" y="1553793"/>
                  </a:cubicBezTo>
                  <a:cubicBezTo>
                    <a:pt x="1073038" y="907639"/>
                    <a:pt x="1464813" y="300633"/>
                    <a:pt x="2243651" y="89360"/>
                  </a:cubicBezTo>
                  <a:cubicBezTo>
                    <a:pt x="2455952" y="31770"/>
                    <a:pt x="2661276" y="3405"/>
                    <a:pt x="2860366" y="29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DC4B234-CD22-40BB-831E-DE40206AA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64890" y="2613525"/>
              <a:ext cx="4961924" cy="4241750"/>
            </a:xfrm>
            <a:custGeom>
              <a:avLst/>
              <a:gdLst>
                <a:gd name="connsiteX0" fmla="*/ 4961924 w 4961924"/>
                <a:gd name="connsiteY0" fmla="*/ 3780120 h 4241750"/>
                <a:gd name="connsiteX1" fmla="*/ 4961924 w 4961924"/>
                <a:gd name="connsiteY1" fmla="*/ 4241750 h 4241750"/>
                <a:gd name="connsiteX2" fmla="*/ 4690594 w 4961924"/>
                <a:gd name="connsiteY2" fmla="*/ 4241750 h 4241750"/>
                <a:gd name="connsiteX3" fmla="*/ 4730832 w 4961924"/>
                <a:gd name="connsiteY3" fmla="*/ 4190580 h 4241750"/>
                <a:gd name="connsiteX4" fmla="*/ 4851056 w 4961924"/>
                <a:gd name="connsiteY4" fmla="*/ 4003378 h 4241750"/>
                <a:gd name="connsiteX5" fmla="*/ 4960390 w 4961924"/>
                <a:gd name="connsiteY5" fmla="*/ 3784651 h 4241750"/>
                <a:gd name="connsiteX6" fmla="*/ 2860366 w 4961924"/>
                <a:gd name="connsiteY6" fmla="*/ 290 h 4241750"/>
                <a:gd name="connsiteX7" fmla="*/ 4503870 w 4961924"/>
                <a:gd name="connsiteY7" fmla="*/ 546588 h 4241750"/>
                <a:gd name="connsiteX8" fmla="*/ 4816872 w 4961924"/>
                <a:gd name="connsiteY8" fmla="*/ 783509 h 4241750"/>
                <a:gd name="connsiteX9" fmla="*/ 4961924 w 4961924"/>
                <a:gd name="connsiteY9" fmla="*/ 916897 h 4241750"/>
                <a:gd name="connsiteX10" fmla="*/ 4961924 w 4961924"/>
                <a:gd name="connsiteY10" fmla="*/ 1784881 h 4241750"/>
                <a:gd name="connsiteX11" fmla="*/ 4950067 w 4961924"/>
                <a:gd name="connsiteY11" fmla="*/ 1756820 h 4241750"/>
                <a:gd name="connsiteX12" fmla="*/ 4845861 w 4961924"/>
                <a:gd name="connsiteY12" fmla="*/ 1574254 h 4241750"/>
                <a:gd name="connsiteX13" fmla="*/ 4215918 w 4961924"/>
                <a:gd name="connsiteY13" fmla="*/ 971588 h 4241750"/>
                <a:gd name="connsiteX14" fmla="*/ 3319590 w 4961924"/>
                <a:gd name="connsiteY14" fmla="*/ 560369 h 4241750"/>
                <a:gd name="connsiteX15" fmla="*/ 2374113 w 4961924"/>
                <a:gd name="connsiteY15" fmla="*/ 582278 h 4241750"/>
                <a:gd name="connsiteX16" fmla="*/ 1692486 w 4961924"/>
                <a:gd name="connsiteY16" fmla="*/ 1005131 h 4241750"/>
                <a:gd name="connsiteX17" fmla="*/ 1139674 w 4961924"/>
                <a:gd name="connsiteY17" fmla="*/ 1807128 h 4241750"/>
                <a:gd name="connsiteX18" fmla="*/ 908812 w 4961924"/>
                <a:gd name="connsiteY18" fmla="*/ 2179343 h 4241750"/>
                <a:gd name="connsiteX19" fmla="*/ 566543 w 4961924"/>
                <a:gd name="connsiteY19" fmla="*/ 2799229 h 4241750"/>
                <a:gd name="connsiteX20" fmla="*/ 544789 w 4961924"/>
                <a:gd name="connsiteY20" fmla="*/ 3327837 h 4241750"/>
                <a:gd name="connsiteX21" fmla="*/ 970585 w 4961924"/>
                <a:gd name="connsiteY21" fmla="*/ 4184948 h 4241750"/>
                <a:gd name="connsiteX22" fmla="*/ 1019856 w 4961924"/>
                <a:gd name="connsiteY22" fmla="*/ 4241750 h 4241750"/>
                <a:gd name="connsiteX23" fmla="*/ 385253 w 4961924"/>
                <a:gd name="connsiteY23" fmla="*/ 4241750 h 4241750"/>
                <a:gd name="connsiteX24" fmla="*/ 291955 w 4961924"/>
                <a:gd name="connsiteY24" fmla="*/ 4081572 h 4241750"/>
                <a:gd name="connsiteX25" fmla="*/ 49334 w 4961924"/>
                <a:gd name="connsiteY25" fmla="*/ 3462450 h 4241750"/>
                <a:gd name="connsiteX26" fmla="*/ 697041 w 4961924"/>
                <a:gd name="connsiteY26" fmla="*/ 1553792 h 4241750"/>
                <a:gd name="connsiteX27" fmla="*/ 2243651 w 4961924"/>
                <a:gd name="connsiteY27" fmla="*/ 89360 h 4241750"/>
                <a:gd name="connsiteX28" fmla="*/ 2860366 w 4961924"/>
                <a:gd name="connsiteY28" fmla="*/ 290 h 424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961924" h="4241750">
                  <a:moveTo>
                    <a:pt x="4961924" y="3780120"/>
                  </a:moveTo>
                  <a:lnTo>
                    <a:pt x="4961924" y="4241750"/>
                  </a:lnTo>
                  <a:lnTo>
                    <a:pt x="4690594" y="4241750"/>
                  </a:lnTo>
                  <a:lnTo>
                    <a:pt x="4730832" y="4190580"/>
                  </a:lnTo>
                  <a:cubicBezTo>
                    <a:pt x="4772669" y="4131651"/>
                    <a:pt x="4812690" y="4069310"/>
                    <a:pt x="4851056" y="4003378"/>
                  </a:cubicBezTo>
                  <a:cubicBezTo>
                    <a:pt x="4904439" y="3911711"/>
                    <a:pt x="4938230" y="3841234"/>
                    <a:pt x="4960390" y="3784651"/>
                  </a:cubicBezTo>
                  <a:close/>
                  <a:moveTo>
                    <a:pt x="2860366" y="290"/>
                  </a:moveTo>
                  <a:cubicBezTo>
                    <a:pt x="3457635" y="-9057"/>
                    <a:pt x="3998796" y="208834"/>
                    <a:pt x="4503870" y="546588"/>
                  </a:cubicBezTo>
                  <a:cubicBezTo>
                    <a:pt x="4609236" y="617064"/>
                    <a:pt x="4715032" y="696137"/>
                    <a:pt x="4816872" y="783509"/>
                  </a:cubicBezTo>
                  <a:lnTo>
                    <a:pt x="4961924" y="916897"/>
                  </a:lnTo>
                  <a:lnTo>
                    <a:pt x="4961924" y="1784881"/>
                  </a:lnTo>
                  <a:lnTo>
                    <a:pt x="4950067" y="1756820"/>
                  </a:lnTo>
                  <a:cubicBezTo>
                    <a:pt x="4921279" y="1695818"/>
                    <a:pt x="4886564" y="1635036"/>
                    <a:pt x="4845861" y="1574254"/>
                  </a:cubicBezTo>
                  <a:cubicBezTo>
                    <a:pt x="4701995" y="1359374"/>
                    <a:pt x="4484232" y="1151017"/>
                    <a:pt x="4215918" y="971588"/>
                  </a:cubicBezTo>
                  <a:cubicBezTo>
                    <a:pt x="3902456" y="762036"/>
                    <a:pt x="3609271" y="627496"/>
                    <a:pt x="3319590" y="560369"/>
                  </a:cubicBezTo>
                  <a:cubicBezTo>
                    <a:pt x="3005602" y="487686"/>
                    <a:pt x="2696391" y="494854"/>
                    <a:pt x="2374113" y="582278"/>
                  </a:cubicBezTo>
                  <a:cubicBezTo>
                    <a:pt x="2112782" y="653168"/>
                    <a:pt x="1896224" y="787673"/>
                    <a:pt x="1692486" y="1005131"/>
                  </a:cubicBezTo>
                  <a:cubicBezTo>
                    <a:pt x="1482349" y="1229714"/>
                    <a:pt x="1304163" y="1524453"/>
                    <a:pt x="1139674" y="1807128"/>
                  </a:cubicBezTo>
                  <a:cubicBezTo>
                    <a:pt x="1062769" y="1939146"/>
                    <a:pt x="984523" y="2061278"/>
                    <a:pt x="908812" y="2179343"/>
                  </a:cubicBezTo>
                  <a:cubicBezTo>
                    <a:pt x="762092" y="2407960"/>
                    <a:pt x="635490" y="2605445"/>
                    <a:pt x="566543" y="2799229"/>
                  </a:cubicBezTo>
                  <a:cubicBezTo>
                    <a:pt x="502372" y="2979355"/>
                    <a:pt x="495683" y="3142303"/>
                    <a:pt x="544789" y="3327837"/>
                  </a:cubicBezTo>
                  <a:cubicBezTo>
                    <a:pt x="628232" y="3643108"/>
                    <a:pt x="771474" y="3931485"/>
                    <a:pt x="970585" y="4184948"/>
                  </a:cubicBezTo>
                  <a:lnTo>
                    <a:pt x="1019856" y="4241750"/>
                  </a:lnTo>
                  <a:lnTo>
                    <a:pt x="385253" y="4241750"/>
                  </a:lnTo>
                  <a:lnTo>
                    <a:pt x="291955" y="4081572"/>
                  </a:lnTo>
                  <a:cubicBezTo>
                    <a:pt x="189558" y="3889334"/>
                    <a:pt x="107521" y="3682295"/>
                    <a:pt x="49334" y="3462450"/>
                  </a:cubicBezTo>
                  <a:cubicBezTo>
                    <a:pt x="-155725" y="2687681"/>
                    <a:pt x="321045" y="2199945"/>
                    <a:pt x="697041" y="1553792"/>
                  </a:cubicBezTo>
                  <a:cubicBezTo>
                    <a:pt x="1073039" y="907639"/>
                    <a:pt x="1464813" y="300633"/>
                    <a:pt x="2243651" y="89360"/>
                  </a:cubicBezTo>
                  <a:cubicBezTo>
                    <a:pt x="2455952" y="31770"/>
                    <a:pt x="2661276" y="3405"/>
                    <a:pt x="2860366" y="29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58934E-AE93-4B15-87B8-BF84C2EFB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5288" y="2243097"/>
              <a:ext cx="5361526" cy="4612178"/>
            </a:xfrm>
            <a:custGeom>
              <a:avLst/>
              <a:gdLst>
                <a:gd name="connsiteX0" fmla="*/ 5361526 w 5361526"/>
                <a:gd name="connsiteY0" fmla="*/ 4501915 h 4612178"/>
                <a:gd name="connsiteX1" fmla="*/ 5361526 w 5361526"/>
                <a:gd name="connsiteY1" fmla="*/ 4612178 h 4612178"/>
                <a:gd name="connsiteX2" fmla="*/ 5279125 w 5361526"/>
                <a:gd name="connsiteY2" fmla="*/ 4612178 h 4612178"/>
                <a:gd name="connsiteX3" fmla="*/ 5279916 w 5361526"/>
                <a:gd name="connsiteY3" fmla="*/ 4611262 h 4612178"/>
                <a:gd name="connsiteX4" fmla="*/ 5318906 w 5361526"/>
                <a:gd name="connsiteY4" fmla="*/ 4559954 h 4612178"/>
                <a:gd name="connsiteX5" fmla="*/ 5357310 w 5361526"/>
                <a:gd name="connsiteY5" fmla="*/ 4507987 h 4612178"/>
                <a:gd name="connsiteX6" fmla="*/ 3209114 w 5361526"/>
                <a:gd name="connsiteY6" fmla="*/ 1897 h 4612178"/>
                <a:gd name="connsiteX7" fmla="*/ 5286441 w 5361526"/>
                <a:gd name="connsiteY7" fmla="*/ 920072 h 4612178"/>
                <a:gd name="connsiteX8" fmla="*/ 5361526 w 5361526"/>
                <a:gd name="connsiteY8" fmla="*/ 1006088 h 4612178"/>
                <a:gd name="connsiteX9" fmla="*/ 5361526 w 5361526"/>
                <a:gd name="connsiteY9" fmla="*/ 1524438 h 4612178"/>
                <a:gd name="connsiteX10" fmla="*/ 5293717 w 5361526"/>
                <a:gd name="connsiteY10" fmla="*/ 1441145 h 4612178"/>
                <a:gd name="connsiteX11" fmla="*/ 5107511 w 5361526"/>
                <a:gd name="connsiteY11" fmla="*/ 1262343 h 4612178"/>
                <a:gd name="connsiteX12" fmla="*/ 4688624 w 5361526"/>
                <a:gd name="connsiteY12" fmla="*/ 963140 h 4612178"/>
                <a:gd name="connsiteX13" fmla="*/ 4232411 w 5361526"/>
                <a:gd name="connsiteY13" fmla="*/ 726973 h 4612178"/>
                <a:gd name="connsiteX14" fmla="*/ 3996189 w 5361526"/>
                <a:gd name="connsiteY14" fmla="*/ 634781 h 4612178"/>
                <a:gd name="connsiteX15" fmla="*/ 3755529 w 5361526"/>
                <a:gd name="connsiteY15" fmla="*/ 563136 h 4612178"/>
                <a:gd name="connsiteX16" fmla="*/ 3264120 w 5361526"/>
                <a:gd name="connsiteY16" fmla="*/ 492888 h 4612178"/>
                <a:gd name="connsiteX17" fmla="*/ 2770692 w 5361526"/>
                <a:gd name="connsiteY17" fmla="*/ 532792 h 4612178"/>
                <a:gd name="connsiteX18" fmla="*/ 2709666 w 5361526"/>
                <a:gd name="connsiteY18" fmla="*/ 545150 h 4612178"/>
                <a:gd name="connsiteX19" fmla="*/ 2648897 w 5361526"/>
                <a:gd name="connsiteY19" fmla="*/ 558872 h 4612178"/>
                <a:gd name="connsiteX20" fmla="*/ 2588416 w 5361526"/>
                <a:gd name="connsiteY20" fmla="*/ 574460 h 4612178"/>
                <a:gd name="connsiteX21" fmla="*/ 2529518 w 5361526"/>
                <a:gd name="connsiteY21" fmla="*/ 591358 h 4612178"/>
                <a:gd name="connsiteX22" fmla="*/ 2302604 w 5361526"/>
                <a:gd name="connsiteY22" fmla="*/ 677371 h 4612178"/>
                <a:gd name="connsiteX23" fmla="*/ 1895486 w 5361526"/>
                <a:gd name="connsiteY23" fmla="*/ 941931 h 4612178"/>
                <a:gd name="connsiteX24" fmla="*/ 1554603 w 5361526"/>
                <a:gd name="connsiteY24" fmla="*/ 1308258 h 4612178"/>
                <a:gd name="connsiteX25" fmla="*/ 1262322 w 5361526"/>
                <a:gd name="connsiteY25" fmla="*/ 1735392 h 4612178"/>
                <a:gd name="connsiteX26" fmla="*/ 1193322 w 5361526"/>
                <a:gd name="connsiteY26" fmla="*/ 1847443 h 4612178"/>
                <a:gd name="connsiteX27" fmla="*/ 1123654 w 5361526"/>
                <a:gd name="connsiteY27" fmla="*/ 1962027 h 4612178"/>
                <a:gd name="connsiteX28" fmla="*/ 977214 w 5361526"/>
                <a:gd name="connsiteY28" fmla="*/ 2189235 h 4612178"/>
                <a:gd name="connsiteX29" fmla="*/ 830163 w 5361526"/>
                <a:gd name="connsiteY29" fmla="*/ 2409855 h 4612178"/>
                <a:gd name="connsiteX30" fmla="*/ 692149 w 5361526"/>
                <a:gd name="connsiteY30" fmla="*/ 2629250 h 4612178"/>
                <a:gd name="connsiteX31" fmla="*/ 574779 w 5361526"/>
                <a:gd name="connsiteY31" fmla="*/ 2853179 h 4612178"/>
                <a:gd name="connsiteX32" fmla="*/ 490961 w 5361526"/>
                <a:gd name="connsiteY32" fmla="*/ 3085709 h 4612178"/>
                <a:gd name="connsiteX33" fmla="*/ 453705 w 5361526"/>
                <a:gd name="connsiteY33" fmla="*/ 3327816 h 4612178"/>
                <a:gd name="connsiteX34" fmla="*/ 466741 w 5361526"/>
                <a:gd name="connsiteY34" fmla="*/ 3574907 h 4612178"/>
                <a:gd name="connsiteX35" fmla="*/ 471534 w 5361526"/>
                <a:gd name="connsiteY35" fmla="*/ 3605843 h 4612178"/>
                <a:gd name="connsiteX36" fmla="*/ 477720 w 5361526"/>
                <a:gd name="connsiteY36" fmla="*/ 3636605 h 4612178"/>
                <a:gd name="connsiteX37" fmla="*/ 483838 w 5361526"/>
                <a:gd name="connsiteY37" fmla="*/ 3667491 h 4612178"/>
                <a:gd name="connsiteX38" fmla="*/ 491571 w 5361526"/>
                <a:gd name="connsiteY38" fmla="*/ 3698652 h 4612178"/>
                <a:gd name="connsiteX39" fmla="*/ 507280 w 5361526"/>
                <a:gd name="connsiteY39" fmla="*/ 3761116 h 4612178"/>
                <a:gd name="connsiteX40" fmla="*/ 515135 w 5361526"/>
                <a:gd name="connsiteY40" fmla="*/ 3792348 h 4612178"/>
                <a:gd name="connsiteX41" fmla="*/ 519062 w 5361526"/>
                <a:gd name="connsiteY41" fmla="*/ 3807963 h 4612178"/>
                <a:gd name="connsiteX42" fmla="*/ 523757 w 5361526"/>
                <a:gd name="connsiteY42" fmla="*/ 3823370 h 4612178"/>
                <a:gd name="connsiteX43" fmla="*/ 561944 w 5361526"/>
                <a:gd name="connsiteY43" fmla="*/ 3946665 h 4612178"/>
                <a:gd name="connsiteX44" fmla="*/ 606750 w 5361526"/>
                <a:gd name="connsiteY44" fmla="*/ 4067755 h 4612178"/>
                <a:gd name="connsiteX45" fmla="*/ 657836 w 5361526"/>
                <a:gd name="connsiteY45" fmla="*/ 4186528 h 4612178"/>
                <a:gd name="connsiteX46" fmla="*/ 664329 w 5361526"/>
                <a:gd name="connsiteY46" fmla="*/ 4201345 h 4612178"/>
                <a:gd name="connsiteX47" fmla="*/ 671540 w 5361526"/>
                <a:gd name="connsiteY47" fmla="*/ 4215764 h 4612178"/>
                <a:gd name="connsiteX48" fmla="*/ 685987 w 5361526"/>
                <a:gd name="connsiteY48" fmla="*/ 4244695 h 4612178"/>
                <a:gd name="connsiteX49" fmla="*/ 714907 w 5361526"/>
                <a:gd name="connsiteY49" fmla="*/ 4302653 h 4612178"/>
                <a:gd name="connsiteX50" fmla="*/ 846679 w 5361526"/>
                <a:gd name="connsiteY50" fmla="*/ 4525723 h 4612178"/>
                <a:gd name="connsiteX51" fmla="*/ 864285 w 5361526"/>
                <a:gd name="connsiteY51" fmla="*/ 4552977 h 4612178"/>
                <a:gd name="connsiteX52" fmla="*/ 883010 w 5361526"/>
                <a:gd name="connsiteY52" fmla="*/ 4579418 h 4612178"/>
                <a:gd name="connsiteX53" fmla="*/ 906594 w 5361526"/>
                <a:gd name="connsiteY53" fmla="*/ 4612178 h 4612178"/>
                <a:gd name="connsiteX54" fmla="*/ 410149 w 5361526"/>
                <a:gd name="connsiteY54" fmla="*/ 4612178 h 4612178"/>
                <a:gd name="connsiteX55" fmla="*/ 354704 w 5361526"/>
                <a:gd name="connsiteY55" fmla="*/ 4516478 h 4612178"/>
                <a:gd name="connsiteX56" fmla="*/ 101993 w 5361526"/>
                <a:gd name="connsiteY56" fmla="*/ 3869726 h 4612178"/>
                <a:gd name="connsiteX57" fmla="*/ 2290556 w 5361526"/>
                <a:gd name="connsiteY57" fmla="*/ 108671 h 4612178"/>
                <a:gd name="connsiteX58" fmla="*/ 3209114 w 5361526"/>
                <a:gd name="connsiteY58" fmla="*/ 1897 h 461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61526" h="4612178">
                  <a:moveTo>
                    <a:pt x="5361526" y="4501915"/>
                  </a:moveTo>
                  <a:lnTo>
                    <a:pt x="5361526" y="4612178"/>
                  </a:lnTo>
                  <a:lnTo>
                    <a:pt x="5279125" y="4612178"/>
                  </a:lnTo>
                  <a:lnTo>
                    <a:pt x="5279916" y="4611262"/>
                  </a:lnTo>
                  <a:lnTo>
                    <a:pt x="5318906" y="4559954"/>
                  </a:lnTo>
                  <a:cubicBezTo>
                    <a:pt x="5331958" y="4542803"/>
                    <a:pt x="5345399" y="4525954"/>
                    <a:pt x="5357310" y="4507987"/>
                  </a:cubicBezTo>
                  <a:close/>
                  <a:moveTo>
                    <a:pt x="3209114" y="1897"/>
                  </a:moveTo>
                  <a:cubicBezTo>
                    <a:pt x="4001649" y="29839"/>
                    <a:pt x="4745275" y="365212"/>
                    <a:pt x="5286441" y="920072"/>
                  </a:cubicBezTo>
                  <a:lnTo>
                    <a:pt x="5361526" y="1006088"/>
                  </a:lnTo>
                  <a:lnTo>
                    <a:pt x="5361526" y="1524438"/>
                  </a:lnTo>
                  <a:lnTo>
                    <a:pt x="5293717" y="1441145"/>
                  </a:lnTo>
                  <a:cubicBezTo>
                    <a:pt x="5235105" y="1377989"/>
                    <a:pt x="5172668" y="1318454"/>
                    <a:pt x="5107511" y="1262343"/>
                  </a:cubicBezTo>
                  <a:cubicBezTo>
                    <a:pt x="4977170" y="1150025"/>
                    <a:pt x="4835850" y="1051023"/>
                    <a:pt x="4688624" y="963140"/>
                  </a:cubicBezTo>
                  <a:cubicBezTo>
                    <a:pt x="4540408" y="875014"/>
                    <a:pt x="4388126" y="794847"/>
                    <a:pt x="4232411" y="726973"/>
                  </a:cubicBezTo>
                  <a:cubicBezTo>
                    <a:pt x="4154434" y="693169"/>
                    <a:pt x="4075888" y="661874"/>
                    <a:pt x="3996189" y="634781"/>
                  </a:cubicBezTo>
                  <a:cubicBezTo>
                    <a:pt x="3916890" y="606864"/>
                    <a:pt x="3836465" y="583241"/>
                    <a:pt x="3755529" y="563136"/>
                  </a:cubicBezTo>
                  <a:cubicBezTo>
                    <a:pt x="3593710" y="523114"/>
                    <a:pt x="3429330" y="497910"/>
                    <a:pt x="3264120" y="492888"/>
                  </a:cubicBezTo>
                  <a:cubicBezTo>
                    <a:pt x="3098959" y="488056"/>
                    <a:pt x="2933721" y="501974"/>
                    <a:pt x="2770692" y="532792"/>
                  </a:cubicBezTo>
                  <a:cubicBezTo>
                    <a:pt x="2750302" y="536992"/>
                    <a:pt x="2729954" y="540568"/>
                    <a:pt x="2709666" y="545150"/>
                  </a:cubicBezTo>
                  <a:lnTo>
                    <a:pt x="2648897" y="558872"/>
                  </a:lnTo>
                  <a:lnTo>
                    <a:pt x="2588416" y="574460"/>
                  </a:lnTo>
                  <a:cubicBezTo>
                    <a:pt x="2568038" y="579476"/>
                    <a:pt x="2549240" y="585803"/>
                    <a:pt x="2529518" y="591358"/>
                  </a:cubicBezTo>
                  <a:cubicBezTo>
                    <a:pt x="2451654" y="614731"/>
                    <a:pt x="2376004" y="643746"/>
                    <a:pt x="2302604" y="677371"/>
                  </a:cubicBezTo>
                  <a:cubicBezTo>
                    <a:pt x="2155755" y="744838"/>
                    <a:pt x="2019903" y="834803"/>
                    <a:pt x="1895486" y="941931"/>
                  </a:cubicBezTo>
                  <a:cubicBezTo>
                    <a:pt x="1771362" y="1049387"/>
                    <a:pt x="1658379" y="1173675"/>
                    <a:pt x="1554603" y="1308258"/>
                  </a:cubicBezTo>
                  <a:cubicBezTo>
                    <a:pt x="1450514" y="1442824"/>
                    <a:pt x="1354827" y="1586982"/>
                    <a:pt x="1262322" y="1735392"/>
                  </a:cubicBezTo>
                  <a:cubicBezTo>
                    <a:pt x="1239143" y="1772586"/>
                    <a:pt x="1216208" y="1809918"/>
                    <a:pt x="1193322" y="1847443"/>
                  </a:cubicBezTo>
                  <a:lnTo>
                    <a:pt x="1123654" y="1962027"/>
                  </a:lnTo>
                  <a:cubicBezTo>
                    <a:pt x="1075912" y="2039348"/>
                    <a:pt x="1026679" y="2114926"/>
                    <a:pt x="977214" y="2189235"/>
                  </a:cubicBezTo>
                  <a:lnTo>
                    <a:pt x="830163" y="2409855"/>
                  </a:lnTo>
                  <a:cubicBezTo>
                    <a:pt x="782224" y="2482931"/>
                    <a:pt x="735411" y="2555600"/>
                    <a:pt x="692149" y="2629250"/>
                  </a:cubicBezTo>
                  <a:cubicBezTo>
                    <a:pt x="649106" y="2702945"/>
                    <a:pt x="608860" y="2777106"/>
                    <a:pt x="574779" y="2853179"/>
                  </a:cubicBezTo>
                  <a:cubicBezTo>
                    <a:pt x="540309" y="2928947"/>
                    <a:pt x="511325" y="3006400"/>
                    <a:pt x="490961" y="3085709"/>
                  </a:cubicBezTo>
                  <a:cubicBezTo>
                    <a:pt x="470474" y="3164950"/>
                    <a:pt x="457859" y="3245945"/>
                    <a:pt x="453705" y="3327816"/>
                  </a:cubicBezTo>
                  <a:cubicBezTo>
                    <a:pt x="449554" y="3409687"/>
                    <a:pt x="454297" y="3492522"/>
                    <a:pt x="466741" y="3574907"/>
                  </a:cubicBezTo>
                  <a:lnTo>
                    <a:pt x="471534" y="3605843"/>
                  </a:lnTo>
                  <a:lnTo>
                    <a:pt x="477720" y="3636605"/>
                  </a:lnTo>
                  <a:lnTo>
                    <a:pt x="483838" y="3667491"/>
                  </a:lnTo>
                  <a:cubicBezTo>
                    <a:pt x="486158" y="3677811"/>
                    <a:pt x="489033" y="3688288"/>
                    <a:pt x="491571" y="3698652"/>
                  </a:cubicBezTo>
                  <a:lnTo>
                    <a:pt x="507280" y="3761116"/>
                  </a:lnTo>
                  <a:lnTo>
                    <a:pt x="515135" y="3792348"/>
                  </a:lnTo>
                  <a:lnTo>
                    <a:pt x="519062" y="3807963"/>
                  </a:lnTo>
                  <a:lnTo>
                    <a:pt x="523757" y="3823370"/>
                  </a:lnTo>
                  <a:cubicBezTo>
                    <a:pt x="536575" y="3864411"/>
                    <a:pt x="548815" y="3905608"/>
                    <a:pt x="561944" y="3946665"/>
                  </a:cubicBezTo>
                  <a:lnTo>
                    <a:pt x="606750" y="4067755"/>
                  </a:lnTo>
                  <a:cubicBezTo>
                    <a:pt x="623068" y="4107641"/>
                    <a:pt x="640776" y="4146945"/>
                    <a:pt x="657836" y="4186528"/>
                  </a:cubicBezTo>
                  <a:lnTo>
                    <a:pt x="664329" y="4201345"/>
                  </a:lnTo>
                  <a:lnTo>
                    <a:pt x="671540" y="4215764"/>
                  </a:lnTo>
                  <a:lnTo>
                    <a:pt x="685987" y="4244695"/>
                  </a:lnTo>
                  <a:lnTo>
                    <a:pt x="714907" y="4302653"/>
                  </a:lnTo>
                  <a:cubicBezTo>
                    <a:pt x="755611" y="4378702"/>
                    <a:pt x="798470" y="4453960"/>
                    <a:pt x="846679" y="4525723"/>
                  </a:cubicBezTo>
                  <a:lnTo>
                    <a:pt x="864285" y="4552977"/>
                  </a:lnTo>
                  <a:cubicBezTo>
                    <a:pt x="870081" y="4562049"/>
                    <a:pt x="876760" y="4570573"/>
                    <a:pt x="883010" y="4579418"/>
                  </a:cubicBezTo>
                  <a:lnTo>
                    <a:pt x="906594" y="4612178"/>
                  </a:lnTo>
                  <a:lnTo>
                    <a:pt x="410149" y="4612178"/>
                  </a:lnTo>
                  <a:lnTo>
                    <a:pt x="354704" y="4516478"/>
                  </a:lnTo>
                  <a:cubicBezTo>
                    <a:pt x="248169" y="4315507"/>
                    <a:pt x="162738" y="4099239"/>
                    <a:pt x="101993" y="3869726"/>
                  </a:cubicBezTo>
                  <a:cubicBezTo>
                    <a:pt x="-329976" y="2237636"/>
                    <a:pt x="649892" y="553729"/>
                    <a:pt x="2290556" y="108671"/>
                  </a:cubicBezTo>
                  <a:cubicBezTo>
                    <a:pt x="2598180" y="25223"/>
                    <a:pt x="2907195" y="-8749"/>
                    <a:pt x="3209114" y="1897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DE9038-209B-495C-9722-BBC6BA189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23319" y="-2725"/>
            <a:ext cx="4353551" cy="2522814"/>
            <a:chOff x="7723319" y="-24157"/>
            <a:chExt cx="4353551" cy="252281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191050E-85E0-4DEA-9F84-84EF195D7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9316" y="-24157"/>
              <a:ext cx="3870490" cy="2400813"/>
            </a:xfrm>
            <a:custGeom>
              <a:avLst/>
              <a:gdLst>
                <a:gd name="connsiteX0" fmla="*/ 52934 w 3870490"/>
                <a:gd name="connsiteY0" fmla="*/ 0 h 2400813"/>
                <a:gd name="connsiteX1" fmla="*/ 225844 w 3870490"/>
                <a:gd name="connsiteY1" fmla="*/ 0 h 2400813"/>
                <a:gd name="connsiteX2" fmla="*/ 185052 w 3870490"/>
                <a:gd name="connsiteY2" fmla="*/ 70375 h 2400813"/>
                <a:gd name="connsiteX3" fmla="*/ 153127 w 3870490"/>
                <a:gd name="connsiteY3" fmla="*/ 145729 h 2400813"/>
                <a:gd name="connsiteX4" fmla="*/ 117779 w 3870490"/>
                <a:gd name="connsiteY4" fmla="*/ 307391 h 2400813"/>
                <a:gd name="connsiteX5" fmla="*/ 115788 w 3870490"/>
                <a:gd name="connsiteY5" fmla="*/ 328230 h 2400813"/>
                <a:gd name="connsiteX6" fmla="*/ 114721 w 3870490"/>
                <a:gd name="connsiteY6" fmla="*/ 349211 h 2400813"/>
                <a:gd name="connsiteX7" fmla="*/ 113796 w 3870490"/>
                <a:gd name="connsiteY7" fmla="*/ 370263 h 2400813"/>
                <a:gd name="connsiteX8" fmla="*/ 113867 w 3870490"/>
                <a:gd name="connsiteY8" fmla="*/ 391814 h 2400813"/>
                <a:gd name="connsiteX9" fmla="*/ 114436 w 3870490"/>
                <a:gd name="connsiteY9" fmla="*/ 434985 h 2400813"/>
                <a:gd name="connsiteX10" fmla="*/ 114863 w 3870490"/>
                <a:gd name="connsiteY10" fmla="*/ 456606 h 2400813"/>
                <a:gd name="connsiteX11" fmla="*/ 115076 w 3870490"/>
                <a:gd name="connsiteY11" fmla="*/ 467417 h 2400813"/>
                <a:gd name="connsiteX12" fmla="*/ 115930 w 3870490"/>
                <a:gd name="connsiteY12" fmla="*/ 478156 h 2400813"/>
                <a:gd name="connsiteX13" fmla="*/ 123469 w 3870490"/>
                <a:gd name="connsiteY13" fmla="*/ 564215 h 2400813"/>
                <a:gd name="connsiteX14" fmla="*/ 136555 w 3870490"/>
                <a:gd name="connsiteY14" fmla="*/ 649562 h 2400813"/>
                <a:gd name="connsiteX15" fmla="*/ 238332 w 3870490"/>
                <a:gd name="connsiteY15" fmla="*/ 977224 h 2400813"/>
                <a:gd name="connsiteX16" fmla="*/ 397220 w 3870490"/>
                <a:gd name="connsiteY16" fmla="*/ 1277361 h 2400813"/>
                <a:gd name="connsiteX17" fmla="*/ 419623 w 3870490"/>
                <a:gd name="connsiteY17" fmla="*/ 1313207 h 2400813"/>
                <a:gd name="connsiteX18" fmla="*/ 443449 w 3870490"/>
                <a:gd name="connsiteY18" fmla="*/ 1348057 h 2400813"/>
                <a:gd name="connsiteX19" fmla="*/ 466991 w 3870490"/>
                <a:gd name="connsiteY19" fmla="*/ 1383049 h 2400813"/>
                <a:gd name="connsiteX20" fmla="*/ 491813 w 3870490"/>
                <a:gd name="connsiteY20" fmla="*/ 1417188 h 2400813"/>
                <a:gd name="connsiteX21" fmla="*/ 516279 w 3870490"/>
                <a:gd name="connsiteY21" fmla="*/ 1451611 h 2400813"/>
                <a:gd name="connsiteX22" fmla="*/ 542025 w 3870490"/>
                <a:gd name="connsiteY22" fmla="*/ 1485039 h 2400813"/>
                <a:gd name="connsiteX23" fmla="*/ 567629 w 3870490"/>
                <a:gd name="connsiteY23" fmla="*/ 1518609 h 2400813"/>
                <a:gd name="connsiteX24" fmla="*/ 594656 w 3870490"/>
                <a:gd name="connsiteY24" fmla="*/ 1551112 h 2400813"/>
                <a:gd name="connsiteX25" fmla="*/ 621896 w 3870490"/>
                <a:gd name="connsiteY25" fmla="*/ 1583401 h 2400813"/>
                <a:gd name="connsiteX26" fmla="*/ 650558 w 3870490"/>
                <a:gd name="connsiteY26" fmla="*/ 1614482 h 2400813"/>
                <a:gd name="connsiteX27" fmla="*/ 679719 w 3870490"/>
                <a:gd name="connsiteY27" fmla="*/ 1645136 h 2400813"/>
                <a:gd name="connsiteX28" fmla="*/ 687044 w 3870490"/>
                <a:gd name="connsiteY28" fmla="*/ 1652817 h 2400813"/>
                <a:gd name="connsiteX29" fmla="*/ 694726 w 3870490"/>
                <a:gd name="connsiteY29" fmla="*/ 1660072 h 2400813"/>
                <a:gd name="connsiteX30" fmla="*/ 710088 w 3870490"/>
                <a:gd name="connsiteY30" fmla="*/ 1674652 h 2400813"/>
                <a:gd name="connsiteX31" fmla="*/ 740742 w 3870490"/>
                <a:gd name="connsiteY31" fmla="*/ 1703812 h 2400813"/>
                <a:gd name="connsiteX32" fmla="*/ 748423 w 3870490"/>
                <a:gd name="connsiteY32" fmla="*/ 1711138 h 2400813"/>
                <a:gd name="connsiteX33" fmla="*/ 756389 w 3870490"/>
                <a:gd name="connsiteY33" fmla="*/ 1718037 h 2400813"/>
                <a:gd name="connsiteX34" fmla="*/ 772320 w 3870490"/>
                <a:gd name="connsiteY34" fmla="*/ 1731906 h 2400813"/>
                <a:gd name="connsiteX35" fmla="*/ 836971 w 3870490"/>
                <a:gd name="connsiteY35" fmla="*/ 1786528 h 2400813"/>
                <a:gd name="connsiteX36" fmla="*/ 1120323 w 3870490"/>
                <a:gd name="connsiteY36" fmla="*/ 1971162 h 2400813"/>
                <a:gd name="connsiteX37" fmla="*/ 1436677 w 3870490"/>
                <a:gd name="connsiteY37" fmla="*/ 2088301 h 2400813"/>
                <a:gd name="connsiteX38" fmla="*/ 1477785 w 3870490"/>
                <a:gd name="connsiteY38" fmla="*/ 2097618 h 2400813"/>
                <a:gd name="connsiteX39" fmla="*/ 1518965 w 3870490"/>
                <a:gd name="connsiteY39" fmla="*/ 2106153 h 2400813"/>
                <a:gd name="connsiteX40" fmla="*/ 1560430 w 3870490"/>
                <a:gd name="connsiteY40" fmla="*/ 2112981 h 2400813"/>
                <a:gd name="connsiteX41" fmla="*/ 1581127 w 3870490"/>
                <a:gd name="connsiteY41" fmla="*/ 2116394 h 2400813"/>
                <a:gd name="connsiteX42" fmla="*/ 1601894 w 3870490"/>
                <a:gd name="connsiteY42" fmla="*/ 2119381 h 2400813"/>
                <a:gd name="connsiteX43" fmla="*/ 1685179 w 3870490"/>
                <a:gd name="connsiteY43" fmla="*/ 2128414 h 2400813"/>
                <a:gd name="connsiteX44" fmla="*/ 1768606 w 3870490"/>
                <a:gd name="connsiteY44" fmla="*/ 2133250 h 2400813"/>
                <a:gd name="connsiteX45" fmla="*/ 1851962 w 3870490"/>
                <a:gd name="connsiteY45" fmla="*/ 2134246 h 2400813"/>
                <a:gd name="connsiteX46" fmla="*/ 1893568 w 3870490"/>
                <a:gd name="connsiteY46" fmla="*/ 2132966 h 2400813"/>
                <a:gd name="connsiteX47" fmla="*/ 1935033 w 3870490"/>
                <a:gd name="connsiteY47" fmla="*/ 2131686 h 2400813"/>
                <a:gd name="connsiteX48" fmla="*/ 1976924 w 3870490"/>
                <a:gd name="connsiteY48" fmla="*/ 2129339 h 2400813"/>
                <a:gd name="connsiteX49" fmla="*/ 2018957 w 3870490"/>
                <a:gd name="connsiteY49" fmla="*/ 2126494 h 2400813"/>
                <a:gd name="connsiteX50" fmla="*/ 2039939 w 3870490"/>
                <a:gd name="connsiteY50" fmla="*/ 2125285 h 2400813"/>
                <a:gd name="connsiteX51" fmla="*/ 2060777 w 3870490"/>
                <a:gd name="connsiteY51" fmla="*/ 2123222 h 2400813"/>
                <a:gd name="connsiteX52" fmla="*/ 2102384 w 3870490"/>
                <a:gd name="connsiteY52" fmla="*/ 2119239 h 2400813"/>
                <a:gd name="connsiteX53" fmla="*/ 2426774 w 3870490"/>
                <a:gd name="connsiteY53" fmla="*/ 2064902 h 2400813"/>
                <a:gd name="connsiteX54" fmla="*/ 2733597 w 3870490"/>
                <a:gd name="connsiteY54" fmla="*/ 1960209 h 2400813"/>
                <a:gd name="connsiteX55" fmla="*/ 2806925 w 3870490"/>
                <a:gd name="connsiteY55" fmla="*/ 1924292 h 2400813"/>
                <a:gd name="connsiteX56" fmla="*/ 2878474 w 3870490"/>
                <a:gd name="connsiteY56" fmla="*/ 1884037 h 2400813"/>
                <a:gd name="connsiteX57" fmla="*/ 2913324 w 3870490"/>
                <a:gd name="connsiteY57" fmla="*/ 1861989 h 2400813"/>
                <a:gd name="connsiteX58" fmla="*/ 2930749 w 3870490"/>
                <a:gd name="connsiteY58" fmla="*/ 1850894 h 2400813"/>
                <a:gd name="connsiteX59" fmla="*/ 2939497 w 3870490"/>
                <a:gd name="connsiteY59" fmla="*/ 1845346 h 2400813"/>
                <a:gd name="connsiteX60" fmla="*/ 2947961 w 3870490"/>
                <a:gd name="connsiteY60" fmla="*/ 1839301 h 2400813"/>
                <a:gd name="connsiteX61" fmla="*/ 2981815 w 3870490"/>
                <a:gd name="connsiteY61" fmla="*/ 1815261 h 2400813"/>
                <a:gd name="connsiteX62" fmla="*/ 3015314 w 3870490"/>
                <a:gd name="connsiteY62" fmla="*/ 1790439 h 2400813"/>
                <a:gd name="connsiteX63" fmla="*/ 3047959 w 3870490"/>
                <a:gd name="connsiteY63" fmla="*/ 1764266 h 2400813"/>
                <a:gd name="connsiteX64" fmla="*/ 3080035 w 3870490"/>
                <a:gd name="connsiteY64" fmla="*/ 1737311 h 2400813"/>
                <a:gd name="connsiteX65" fmla="*/ 3111329 w 3870490"/>
                <a:gd name="connsiteY65" fmla="*/ 1709217 h 2400813"/>
                <a:gd name="connsiteX66" fmla="*/ 3141912 w 3870490"/>
                <a:gd name="connsiteY66" fmla="*/ 1680484 h 2400813"/>
                <a:gd name="connsiteX67" fmla="*/ 3251512 w 3870490"/>
                <a:gd name="connsiteY67" fmla="*/ 1558722 h 2400813"/>
                <a:gd name="connsiteX68" fmla="*/ 3332236 w 3870490"/>
                <a:gd name="connsiteY68" fmla="*/ 1425936 h 2400813"/>
                <a:gd name="connsiteX69" fmla="*/ 3347599 w 3870490"/>
                <a:gd name="connsiteY69" fmla="*/ 1390304 h 2400813"/>
                <a:gd name="connsiteX70" fmla="*/ 3360756 w 3870490"/>
                <a:gd name="connsiteY70" fmla="*/ 1352751 h 2400813"/>
                <a:gd name="connsiteX71" fmla="*/ 3372776 w 3870490"/>
                <a:gd name="connsiteY71" fmla="*/ 1313847 h 2400813"/>
                <a:gd name="connsiteX72" fmla="*/ 3384085 w 3870490"/>
                <a:gd name="connsiteY72" fmla="*/ 1273805 h 2400813"/>
                <a:gd name="connsiteX73" fmla="*/ 3467298 w 3870490"/>
                <a:gd name="connsiteY73" fmla="*/ 927295 h 2400813"/>
                <a:gd name="connsiteX74" fmla="*/ 3576684 w 3870490"/>
                <a:gd name="connsiteY74" fmla="*/ 579150 h 2400813"/>
                <a:gd name="connsiteX75" fmla="*/ 3633583 w 3870490"/>
                <a:gd name="connsiteY75" fmla="*/ 271972 h 2400813"/>
                <a:gd name="connsiteX76" fmla="*/ 3622799 w 3870490"/>
                <a:gd name="connsiteY76" fmla="*/ 113831 h 2400813"/>
                <a:gd name="connsiteX77" fmla="*/ 3597198 w 3870490"/>
                <a:gd name="connsiteY77" fmla="*/ 0 h 2400813"/>
                <a:gd name="connsiteX78" fmla="*/ 3832669 w 3870490"/>
                <a:gd name="connsiteY78" fmla="*/ 0 h 2400813"/>
                <a:gd name="connsiteX79" fmla="*/ 3852116 w 3870490"/>
                <a:gd name="connsiteY79" fmla="*/ 76154 h 2400813"/>
                <a:gd name="connsiteX80" fmla="*/ 3870421 w 3870490"/>
                <a:gd name="connsiteY80" fmla="*/ 272399 h 2400813"/>
                <a:gd name="connsiteX81" fmla="*/ 3854063 w 3870490"/>
                <a:gd name="connsiteY81" fmla="*/ 470475 h 2400813"/>
                <a:gd name="connsiteX82" fmla="*/ 3802357 w 3870490"/>
                <a:gd name="connsiteY82" fmla="*/ 662435 h 2400813"/>
                <a:gd name="connsiteX83" fmla="*/ 3690765 w 3870490"/>
                <a:gd name="connsiteY83" fmla="*/ 990950 h 2400813"/>
                <a:gd name="connsiteX84" fmla="*/ 3665872 w 3870490"/>
                <a:gd name="connsiteY84" fmla="*/ 1074306 h 2400813"/>
                <a:gd name="connsiteX85" fmla="*/ 3641904 w 3870490"/>
                <a:gd name="connsiteY85" fmla="*/ 1158729 h 2400813"/>
                <a:gd name="connsiteX86" fmla="*/ 3618078 w 3870490"/>
                <a:gd name="connsiteY86" fmla="*/ 1244787 h 2400813"/>
                <a:gd name="connsiteX87" fmla="*/ 3605845 w 3870490"/>
                <a:gd name="connsiteY87" fmla="*/ 1288456 h 2400813"/>
                <a:gd name="connsiteX88" fmla="*/ 3592687 w 3870490"/>
                <a:gd name="connsiteY88" fmla="*/ 1333050 h 2400813"/>
                <a:gd name="connsiteX89" fmla="*/ 3578463 w 3870490"/>
                <a:gd name="connsiteY89" fmla="*/ 1378213 h 2400813"/>
                <a:gd name="connsiteX90" fmla="*/ 3562745 w 3870490"/>
                <a:gd name="connsiteY90" fmla="*/ 1423874 h 2400813"/>
                <a:gd name="connsiteX91" fmla="*/ 3545106 w 3870490"/>
                <a:gd name="connsiteY91" fmla="*/ 1469819 h 2400813"/>
                <a:gd name="connsiteX92" fmla="*/ 3524481 w 3870490"/>
                <a:gd name="connsiteY92" fmla="*/ 1515551 h 2400813"/>
                <a:gd name="connsiteX93" fmla="*/ 3420713 w 3870490"/>
                <a:gd name="connsiteY93" fmla="*/ 1686316 h 2400813"/>
                <a:gd name="connsiteX94" fmla="*/ 3296319 w 3870490"/>
                <a:gd name="connsiteY94" fmla="*/ 1832473 h 2400813"/>
                <a:gd name="connsiteX95" fmla="*/ 3263603 w 3870490"/>
                <a:gd name="connsiteY95" fmla="*/ 1866256 h 2400813"/>
                <a:gd name="connsiteX96" fmla="*/ 3230602 w 3870490"/>
                <a:gd name="connsiteY96" fmla="*/ 1899684 h 2400813"/>
                <a:gd name="connsiteX97" fmla="*/ 3196605 w 3870490"/>
                <a:gd name="connsiteY97" fmla="*/ 1932329 h 2400813"/>
                <a:gd name="connsiteX98" fmla="*/ 3162111 w 3870490"/>
                <a:gd name="connsiteY98" fmla="*/ 1964690 h 2400813"/>
                <a:gd name="connsiteX99" fmla="*/ 3126621 w 3870490"/>
                <a:gd name="connsiteY99" fmla="*/ 1996126 h 2400813"/>
                <a:gd name="connsiteX100" fmla="*/ 3090633 w 3870490"/>
                <a:gd name="connsiteY100" fmla="*/ 2027207 h 2400813"/>
                <a:gd name="connsiteX101" fmla="*/ 3081600 w 3870490"/>
                <a:gd name="connsiteY101" fmla="*/ 2034959 h 2400813"/>
                <a:gd name="connsiteX102" fmla="*/ 3072212 w 3870490"/>
                <a:gd name="connsiteY102" fmla="*/ 2042356 h 2400813"/>
                <a:gd name="connsiteX103" fmla="*/ 3053364 w 3870490"/>
                <a:gd name="connsiteY103" fmla="*/ 2057078 h 2400813"/>
                <a:gd name="connsiteX104" fmla="*/ 3015670 w 3870490"/>
                <a:gd name="connsiteY104" fmla="*/ 2086594 h 2400813"/>
                <a:gd name="connsiteX105" fmla="*/ 2937363 w 3870490"/>
                <a:gd name="connsiteY105" fmla="*/ 2142354 h 2400813"/>
                <a:gd name="connsiteX106" fmla="*/ 2855430 w 3870490"/>
                <a:gd name="connsiteY106" fmla="*/ 2193491 h 2400813"/>
                <a:gd name="connsiteX107" fmla="*/ 2498751 w 3870490"/>
                <a:gd name="connsiteY107" fmla="*/ 2342849 h 2400813"/>
                <a:gd name="connsiteX108" fmla="*/ 2120876 w 3870490"/>
                <a:gd name="connsiteY108" fmla="*/ 2399035 h 2400813"/>
                <a:gd name="connsiteX109" fmla="*/ 2073651 w 3870490"/>
                <a:gd name="connsiteY109" fmla="*/ 2400316 h 2400813"/>
                <a:gd name="connsiteX110" fmla="*/ 2050038 w 3870490"/>
                <a:gd name="connsiteY110" fmla="*/ 2400813 h 2400813"/>
                <a:gd name="connsiteX111" fmla="*/ 2026567 w 3870490"/>
                <a:gd name="connsiteY111" fmla="*/ 2400458 h 2400813"/>
                <a:gd name="connsiteX112" fmla="*/ 1979626 w 3870490"/>
                <a:gd name="connsiteY112" fmla="*/ 2399320 h 2400813"/>
                <a:gd name="connsiteX113" fmla="*/ 1932472 w 3870490"/>
                <a:gd name="connsiteY113" fmla="*/ 2397257 h 2400813"/>
                <a:gd name="connsiteX114" fmla="*/ 1837666 w 3870490"/>
                <a:gd name="connsiteY114" fmla="*/ 2389434 h 2400813"/>
                <a:gd name="connsiteX115" fmla="*/ 1743500 w 3870490"/>
                <a:gd name="connsiteY115" fmla="*/ 2376845 h 2400813"/>
                <a:gd name="connsiteX116" fmla="*/ 1650329 w 3870490"/>
                <a:gd name="connsiteY116" fmla="*/ 2359420 h 2400813"/>
                <a:gd name="connsiteX117" fmla="*/ 1558296 w 3870490"/>
                <a:gd name="connsiteY117" fmla="*/ 2337870 h 2400813"/>
                <a:gd name="connsiteX118" fmla="*/ 1467544 w 3870490"/>
                <a:gd name="connsiteY118" fmla="*/ 2312266 h 2400813"/>
                <a:gd name="connsiteX119" fmla="*/ 1422737 w 3870490"/>
                <a:gd name="connsiteY119" fmla="*/ 2297970 h 2400813"/>
                <a:gd name="connsiteX120" fmla="*/ 1378143 w 3870490"/>
                <a:gd name="connsiteY120" fmla="*/ 2283177 h 2400813"/>
                <a:gd name="connsiteX121" fmla="*/ 1035687 w 3870490"/>
                <a:gd name="connsiteY121" fmla="*/ 2133250 h 2400813"/>
                <a:gd name="connsiteX122" fmla="*/ 721894 w 3870490"/>
                <a:gd name="connsiteY122" fmla="*/ 1932187 h 2400813"/>
                <a:gd name="connsiteX123" fmla="*/ 649421 w 3870490"/>
                <a:gd name="connsiteY123" fmla="*/ 1873368 h 2400813"/>
                <a:gd name="connsiteX124" fmla="*/ 579934 w 3870490"/>
                <a:gd name="connsiteY124" fmla="*/ 1810994 h 2400813"/>
                <a:gd name="connsiteX125" fmla="*/ 562864 w 3870490"/>
                <a:gd name="connsiteY125" fmla="*/ 1795062 h 2400813"/>
                <a:gd name="connsiteX126" fmla="*/ 554330 w 3870490"/>
                <a:gd name="connsiteY126" fmla="*/ 1787097 h 2400813"/>
                <a:gd name="connsiteX127" fmla="*/ 546150 w 3870490"/>
                <a:gd name="connsiteY127" fmla="*/ 1778775 h 2400813"/>
                <a:gd name="connsiteX128" fmla="*/ 513434 w 3870490"/>
                <a:gd name="connsiteY128" fmla="*/ 1745419 h 2400813"/>
                <a:gd name="connsiteX129" fmla="*/ 480860 w 3870490"/>
                <a:gd name="connsiteY129" fmla="*/ 1711920 h 2400813"/>
                <a:gd name="connsiteX130" fmla="*/ 449424 w 3870490"/>
                <a:gd name="connsiteY130" fmla="*/ 1677355 h 2400813"/>
                <a:gd name="connsiteX131" fmla="*/ 418130 w 3870490"/>
                <a:gd name="connsiteY131" fmla="*/ 1642576 h 2400813"/>
                <a:gd name="connsiteX132" fmla="*/ 388401 w 3870490"/>
                <a:gd name="connsiteY132" fmla="*/ 1606445 h 2400813"/>
                <a:gd name="connsiteX133" fmla="*/ 358956 w 3870490"/>
                <a:gd name="connsiteY133" fmla="*/ 1570102 h 2400813"/>
                <a:gd name="connsiteX134" fmla="*/ 331431 w 3870490"/>
                <a:gd name="connsiteY134" fmla="*/ 1532264 h 2400813"/>
                <a:gd name="connsiteX135" fmla="*/ 304262 w 3870490"/>
                <a:gd name="connsiteY135" fmla="*/ 1494143 h 2400813"/>
                <a:gd name="connsiteX136" fmla="*/ 279370 w 3870490"/>
                <a:gd name="connsiteY136" fmla="*/ 1454456 h 2400813"/>
                <a:gd name="connsiteX137" fmla="*/ 254832 w 3870490"/>
                <a:gd name="connsiteY137" fmla="*/ 1414628 h 2400813"/>
                <a:gd name="connsiteX138" fmla="*/ 232215 w 3870490"/>
                <a:gd name="connsiteY138" fmla="*/ 1373661 h 2400813"/>
                <a:gd name="connsiteX139" fmla="*/ 91748 w 3870490"/>
                <a:gd name="connsiteY139" fmla="*/ 1029001 h 2400813"/>
                <a:gd name="connsiteX140" fmla="*/ 20341 w 3870490"/>
                <a:gd name="connsiteY140" fmla="*/ 667129 h 2400813"/>
                <a:gd name="connsiteX141" fmla="*/ 10811 w 3870490"/>
                <a:gd name="connsiteY141" fmla="*/ 575879 h 2400813"/>
                <a:gd name="connsiteX142" fmla="*/ 4481 w 3870490"/>
                <a:gd name="connsiteY142" fmla="*/ 484486 h 2400813"/>
                <a:gd name="connsiteX143" fmla="*/ 3627 w 3870490"/>
                <a:gd name="connsiteY143" fmla="*/ 473035 h 2400813"/>
                <a:gd name="connsiteX144" fmla="*/ 3272 w 3870490"/>
                <a:gd name="connsiteY144" fmla="*/ 461585 h 2400813"/>
                <a:gd name="connsiteX145" fmla="*/ 2560 w 3870490"/>
                <a:gd name="connsiteY145" fmla="*/ 438683 h 2400813"/>
                <a:gd name="connsiteX146" fmla="*/ 853 w 3870490"/>
                <a:gd name="connsiteY146" fmla="*/ 392880 h 2400813"/>
                <a:gd name="connsiteX147" fmla="*/ 0 w 3870490"/>
                <a:gd name="connsiteY147" fmla="*/ 369908 h 2400813"/>
                <a:gd name="connsiteX148" fmla="*/ 71 w 3870490"/>
                <a:gd name="connsiteY148" fmla="*/ 346437 h 2400813"/>
                <a:gd name="connsiteX149" fmla="*/ 71 w 3870490"/>
                <a:gd name="connsiteY149" fmla="*/ 322967 h 2400813"/>
                <a:gd name="connsiteX150" fmla="*/ 996 w 3870490"/>
                <a:gd name="connsiteY150" fmla="*/ 299425 h 2400813"/>
                <a:gd name="connsiteX151" fmla="*/ 23470 w 3870490"/>
                <a:gd name="connsiteY151" fmla="*/ 110452 h 2400813"/>
                <a:gd name="connsiteX152" fmla="*/ 47110 w 3870490"/>
                <a:gd name="connsiteY152" fmla="*/ 16784 h 240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3870490" h="2400813">
                  <a:moveTo>
                    <a:pt x="52934" y="0"/>
                  </a:moveTo>
                  <a:lnTo>
                    <a:pt x="225844" y="0"/>
                  </a:lnTo>
                  <a:lnTo>
                    <a:pt x="185052" y="70375"/>
                  </a:lnTo>
                  <a:cubicBezTo>
                    <a:pt x="172882" y="94717"/>
                    <a:pt x="162195" y="119876"/>
                    <a:pt x="153127" y="145729"/>
                  </a:cubicBezTo>
                  <a:cubicBezTo>
                    <a:pt x="134920" y="197435"/>
                    <a:pt x="123255" y="251844"/>
                    <a:pt x="117779" y="307391"/>
                  </a:cubicBezTo>
                  <a:lnTo>
                    <a:pt x="115788" y="328230"/>
                  </a:lnTo>
                  <a:lnTo>
                    <a:pt x="114721" y="349211"/>
                  </a:lnTo>
                  <a:lnTo>
                    <a:pt x="113796" y="370263"/>
                  </a:lnTo>
                  <a:cubicBezTo>
                    <a:pt x="113654" y="377375"/>
                    <a:pt x="113796" y="384630"/>
                    <a:pt x="113867" y="391814"/>
                  </a:cubicBezTo>
                  <a:lnTo>
                    <a:pt x="114436" y="434985"/>
                  </a:lnTo>
                  <a:lnTo>
                    <a:pt x="114863" y="456606"/>
                  </a:lnTo>
                  <a:lnTo>
                    <a:pt x="115076" y="467417"/>
                  </a:lnTo>
                  <a:lnTo>
                    <a:pt x="115930" y="478156"/>
                  </a:lnTo>
                  <a:cubicBezTo>
                    <a:pt x="118135" y="506890"/>
                    <a:pt x="120482" y="535623"/>
                    <a:pt x="123469" y="564215"/>
                  </a:cubicBezTo>
                  <a:cubicBezTo>
                    <a:pt x="127523" y="592735"/>
                    <a:pt x="132004" y="621184"/>
                    <a:pt x="136555" y="649562"/>
                  </a:cubicBezTo>
                  <a:cubicBezTo>
                    <a:pt x="157537" y="762789"/>
                    <a:pt x="193525" y="872531"/>
                    <a:pt x="238332" y="977224"/>
                  </a:cubicBezTo>
                  <a:cubicBezTo>
                    <a:pt x="283281" y="1082058"/>
                    <a:pt x="337335" y="1181843"/>
                    <a:pt x="397220" y="1277361"/>
                  </a:cubicBezTo>
                  <a:cubicBezTo>
                    <a:pt x="404688" y="1289309"/>
                    <a:pt x="411942" y="1301400"/>
                    <a:pt x="419623" y="1313207"/>
                  </a:cubicBezTo>
                  <a:cubicBezTo>
                    <a:pt x="427660" y="1324800"/>
                    <a:pt x="435697" y="1336393"/>
                    <a:pt x="443449" y="1348057"/>
                  </a:cubicBezTo>
                  <a:lnTo>
                    <a:pt x="466991" y="1383049"/>
                  </a:lnTo>
                  <a:lnTo>
                    <a:pt x="491813" y="1417188"/>
                  </a:lnTo>
                  <a:cubicBezTo>
                    <a:pt x="500063" y="1428568"/>
                    <a:pt x="508100" y="1440161"/>
                    <a:pt x="516279" y="1451611"/>
                  </a:cubicBezTo>
                  <a:lnTo>
                    <a:pt x="542025" y="1485039"/>
                  </a:lnTo>
                  <a:lnTo>
                    <a:pt x="567629" y="1518609"/>
                  </a:lnTo>
                  <a:cubicBezTo>
                    <a:pt x="576306" y="1529704"/>
                    <a:pt x="585695" y="1540230"/>
                    <a:pt x="594656" y="1551112"/>
                  </a:cubicBezTo>
                  <a:lnTo>
                    <a:pt x="621896" y="1583401"/>
                  </a:lnTo>
                  <a:cubicBezTo>
                    <a:pt x="631000" y="1594141"/>
                    <a:pt x="641028" y="1604098"/>
                    <a:pt x="650558" y="1614482"/>
                  </a:cubicBezTo>
                  <a:lnTo>
                    <a:pt x="679719" y="1645136"/>
                  </a:lnTo>
                  <a:lnTo>
                    <a:pt x="687044" y="1652817"/>
                  </a:lnTo>
                  <a:lnTo>
                    <a:pt x="694726" y="1660072"/>
                  </a:lnTo>
                  <a:lnTo>
                    <a:pt x="710088" y="1674652"/>
                  </a:lnTo>
                  <a:lnTo>
                    <a:pt x="740742" y="1703812"/>
                  </a:lnTo>
                  <a:lnTo>
                    <a:pt x="748423" y="1711138"/>
                  </a:lnTo>
                  <a:lnTo>
                    <a:pt x="756389" y="1718037"/>
                  </a:lnTo>
                  <a:lnTo>
                    <a:pt x="772320" y="1731906"/>
                  </a:lnTo>
                  <a:cubicBezTo>
                    <a:pt x="793586" y="1750397"/>
                    <a:pt x="814496" y="1769387"/>
                    <a:pt x="836971" y="1786528"/>
                  </a:cubicBezTo>
                  <a:cubicBezTo>
                    <a:pt x="924736" y="1857437"/>
                    <a:pt x="1019329" y="1920452"/>
                    <a:pt x="1120323" y="1971162"/>
                  </a:cubicBezTo>
                  <a:cubicBezTo>
                    <a:pt x="1221175" y="2022014"/>
                    <a:pt x="1327575" y="2061488"/>
                    <a:pt x="1436677" y="2088301"/>
                  </a:cubicBezTo>
                  <a:lnTo>
                    <a:pt x="1477785" y="2097618"/>
                  </a:lnTo>
                  <a:cubicBezTo>
                    <a:pt x="1491512" y="2100534"/>
                    <a:pt x="1505025" y="2104161"/>
                    <a:pt x="1518965" y="2106153"/>
                  </a:cubicBezTo>
                  <a:lnTo>
                    <a:pt x="1560430" y="2112981"/>
                  </a:lnTo>
                  <a:lnTo>
                    <a:pt x="1581127" y="2116394"/>
                  </a:lnTo>
                  <a:cubicBezTo>
                    <a:pt x="1588025" y="2117532"/>
                    <a:pt x="1594924" y="2118741"/>
                    <a:pt x="1601894" y="2119381"/>
                  </a:cubicBezTo>
                  <a:cubicBezTo>
                    <a:pt x="1629774" y="2122369"/>
                    <a:pt x="1657441" y="2125854"/>
                    <a:pt x="1685179" y="2128414"/>
                  </a:cubicBezTo>
                  <a:lnTo>
                    <a:pt x="1768606" y="2133250"/>
                  </a:lnTo>
                  <a:lnTo>
                    <a:pt x="1851962" y="2134246"/>
                  </a:lnTo>
                  <a:cubicBezTo>
                    <a:pt x="1865830" y="2134459"/>
                    <a:pt x="1879699" y="2133321"/>
                    <a:pt x="1893568" y="2132966"/>
                  </a:cubicBezTo>
                  <a:lnTo>
                    <a:pt x="1935033" y="2131686"/>
                  </a:lnTo>
                  <a:cubicBezTo>
                    <a:pt x="1948759" y="2131543"/>
                    <a:pt x="1962913" y="2130263"/>
                    <a:pt x="1976924" y="2129339"/>
                  </a:cubicBezTo>
                  <a:lnTo>
                    <a:pt x="2018957" y="2126494"/>
                  </a:lnTo>
                  <a:lnTo>
                    <a:pt x="2039939" y="2125285"/>
                  </a:lnTo>
                  <a:lnTo>
                    <a:pt x="2060777" y="2123222"/>
                  </a:lnTo>
                  <a:cubicBezTo>
                    <a:pt x="2074646" y="2121800"/>
                    <a:pt x="2088515" y="2120448"/>
                    <a:pt x="2102384" y="2119239"/>
                  </a:cubicBezTo>
                  <a:cubicBezTo>
                    <a:pt x="2213122" y="2108144"/>
                    <a:pt x="2321513" y="2090790"/>
                    <a:pt x="2426774" y="2064902"/>
                  </a:cubicBezTo>
                  <a:cubicBezTo>
                    <a:pt x="2532036" y="2038942"/>
                    <a:pt x="2634595" y="2004945"/>
                    <a:pt x="2733597" y="1960209"/>
                  </a:cubicBezTo>
                  <a:cubicBezTo>
                    <a:pt x="2758063" y="1948474"/>
                    <a:pt x="2782458" y="1936383"/>
                    <a:pt x="2806925" y="1924292"/>
                  </a:cubicBezTo>
                  <a:cubicBezTo>
                    <a:pt x="2830680" y="1910850"/>
                    <a:pt x="2854861" y="1898048"/>
                    <a:pt x="2878474" y="1884037"/>
                  </a:cubicBezTo>
                  <a:lnTo>
                    <a:pt x="2913324" y="1861989"/>
                  </a:lnTo>
                  <a:lnTo>
                    <a:pt x="2930749" y="1850894"/>
                  </a:lnTo>
                  <a:lnTo>
                    <a:pt x="2939497" y="1845346"/>
                  </a:lnTo>
                  <a:lnTo>
                    <a:pt x="2947961" y="1839301"/>
                  </a:lnTo>
                  <a:lnTo>
                    <a:pt x="2981815" y="1815261"/>
                  </a:lnTo>
                  <a:cubicBezTo>
                    <a:pt x="2993124" y="1807224"/>
                    <a:pt x="3004645" y="1799472"/>
                    <a:pt x="3015314" y="1790439"/>
                  </a:cubicBezTo>
                  <a:lnTo>
                    <a:pt x="3047959" y="1764266"/>
                  </a:lnTo>
                  <a:cubicBezTo>
                    <a:pt x="3058841" y="1755518"/>
                    <a:pt x="3069794" y="1746841"/>
                    <a:pt x="3080035" y="1737311"/>
                  </a:cubicBezTo>
                  <a:lnTo>
                    <a:pt x="3111329" y="1709217"/>
                  </a:lnTo>
                  <a:cubicBezTo>
                    <a:pt x="3121642" y="1699758"/>
                    <a:pt x="3132311" y="1690512"/>
                    <a:pt x="3141912" y="1680484"/>
                  </a:cubicBezTo>
                  <a:cubicBezTo>
                    <a:pt x="3181670" y="1641295"/>
                    <a:pt x="3219791" y="1601111"/>
                    <a:pt x="3251512" y="1558722"/>
                  </a:cubicBezTo>
                  <a:cubicBezTo>
                    <a:pt x="3284869" y="1516831"/>
                    <a:pt x="3310330" y="1472664"/>
                    <a:pt x="3332236" y="1425936"/>
                  </a:cubicBezTo>
                  <a:lnTo>
                    <a:pt x="3347599" y="1390304"/>
                  </a:lnTo>
                  <a:lnTo>
                    <a:pt x="3360756" y="1352751"/>
                  </a:lnTo>
                  <a:cubicBezTo>
                    <a:pt x="3365450" y="1340589"/>
                    <a:pt x="3368793" y="1326791"/>
                    <a:pt x="3372776" y="1313847"/>
                  </a:cubicBezTo>
                  <a:cubicBezTo>
                    <a:pt x="3376617" y="1300618"/>
                    <a:pt x="3380671" y="1287816"/>
                    <a:pt x="3384085" y="1273805"/>
                  </a:cubicBezTo>
                  <a:cubicBezTo>
                    <a:pt x="3412107" y="1164418"/>
                    <a:pt x="3435719" y="1044648"/>
                    <a:pt x="3467298" y="927295"/>
                  </a:cubicBezTo>
                  <a:cubicBezTo>
                    <a:pt x="3498165" y="809516"/>
                    <a:pt x="3535362" y="693373"/>
                    <a:pt x="3576684" y="579150"/>
                  </a:cubicBezTo>
                  <a:cubicBezTo>
                    <a:pt x="3612957" y="480503"/>
                    <a:pt x="3632018" y="377020"/>
                    <a:pt x="3633583" y="271972"/>
                  </a:cubicBezTo>
                  <a:cubicBezTo>
                    <a:pt x="3634436" y="219448"/>
                    <a:pt x="3630667" y="166568"/>
                    <a:pt x="3622799" y="113831"/>
                  </a:cubicBezTo>
                  <a:lnTo>
                    <a:pt x="3597198" y="0"/>
                  </a:lnTo>
                  <a:lnTo>
                    <a:pt x="3832669" y="0"/>
                  </a:lnTo>
                  <a:lnTo>
                    <a:pt x="3852116" y="76154"/>
                  </a:lnTo>
                  <a:cubicBezTo>
                    <a:pt x="3863469" y="140520"/>
                    <a:pt x="3869852" y="206184"/>
                    <a:pt x="3870421" y="272399"/>
                  </a:cubicBezTo>
                  <a:cubicBezTo>
                    <a:pt x="3871203" y="338543"/>
                    <a:pt x="3865371" y="405042"/>
                    <a:pt x="3854063" y="470475"/>
                  </a:cubicBezTo>
                  <a:cubicBezTo>
                    <a:pt x="3842612" y="535908"/>
                    <a:pt x="3824974" y="600274"/>
                    <a:pt x="3802357" y="662435"/>
                  </a:cubicBezTo>
                  <a:cubicBezTo>
                    <a:pt x="3762883" y="771395"/>
                    <a:pt x="3724620" y="880355"/>
                    <a:pt x="3690765" y="990950"/>
                  </a:cubicBezTo>
                  <a:lnTo>
                    <a:pt x="3665872" y="1074306"/>
                  </a:lnTo>
                  <a:lnTo>
                    <a:pt x="3641904" y="1158729"/>
                  </a:lnTo>
                  <a:lnTo>
                    <a:pt x="3618078" y="1244787"/>
                  </a:lnTo>
                  <a:lnTo>
                    <a:pt x="3605845" y="1288456"/>
                  </a:lnTo>
                  <a:lnTo>
                    <a:pt x="3592687" y="1333050"/>
                  </a:lnTo>
                  <a:cubicBezTo>
                    <a:pt x="3588633" y="1347772"/>
                    <a:pt x="3583370" y="1363135"/>
                    <a:pt x="3578463" y="1378213"/>
                  </a:cubicBezTo>
                  <a:cubicBezTo>
                    <a:pt x="3573271" y="1393433"/>
                    <a:pt x="3569074" y="1408440"/>
                    <a:pt x="3562745" y="1423874"/>
                  </a:cubicBezTo>
                  <a:lnTo>
                    <a:pt x="3545106" y="1469819"/>
                  </a:lnTo>
                  <a:cubicBezTo>
                    <a:pt x="3538492" y="1485110"/>
                    <a:pt x="3531379" y="1500330"/>
                    <a:pt x="3524481" y="1515551"/>
                  </a:cubicBezTo>
                  <a:cubicBezTo>
                    <a:pt x="3495463" y="1575791"/>
                    <a:pt x="3460683" y="1634752"/>
                    <a:pt x="3420713" y="1686316"/>
                  </a:cubicBezTo>
                  <a:cubicBezTo>
                    <a:pt x="3381809" y="1739373"/>
                    <a:pt x="3338993" y="1786385"/>
                    <a:pt x="3296319" y="1832473"/>
                  </a:cubicBezTo>
                  <a:cubicBezTo>
                    <a:pt x="3285864" y="1844350"/>
                    <a:pt x="3274627" y="1855161"/>
                    <a:pt x="3263603" y="1866256"/>
                  </a:cubicBezTo>
                  <a:lnTo>
                    <a:pt x="3230602" y="1899684"/>
                  </a:lnTo>
                  <a:cubicBezTo>
                    <a:pt x="3219862" y="1911063"/>
                    <a:pt x="3208056" y="1921518"/>
                    <a:pt x="3196605" y="1932329"/>
                  </a:cubicBezTo>
                  <a:lnTo>
                    <a:pt x="3162111" y="1964690"/>
                  </a:lnTo>
                  <a:cubicBezTo>
                    <a:pt x="3150802" y="1975643"/>
                    <a:pt x="3138569" y="1985742"/>
                    <a:pt x="3126621" y="1996126"/>
                  </a:cubicBezTo>
                  <a:lnTo>
                    <a:pt x="3090633" y="2027207"/>
                  </a:lnTo>
                  <a:lnTo>
                    <a:pt x="3081600" y="2034959"/>
                  </a:lnTo>
                  <a:lnTo>
                    <a:pt x="3072212" y="2042356"/>
                  </a:lnTo>
                  <a:lnTo>
                    <a:pt x="3053364" y="2057078"/>
                  </a:lnTo>
                  <a:lnTo>
                    <a:pt x="3015670" y="2086594"/>
                  </a:lnTo>
                  <a:cubicBezTo>
                    <a:pt x="2990065" y="2105726"/>
                    <a:pt x="2963537" y="2123720"/>
                    <a:pt x="2937363" y="2142354"/>
                  </a:cubicBezTo>
                  <a:cubicBezTo>
                    <a:pt x="2910337" y="2159637"/>
                    <a:pt x="2882955" y="2176706"/>
                    <a:pt x="2855430" y="2193491"/>
                  </a:cubicBezTo>
                  <a:cubicBezTo>
                    <a:pt x="2744052" y="2258639"/>
                    <a:pt x="2623215" y="2309279"/>
                    <a:pt x="2498751" y="2342849"/>
                  </a:cubicBezTo>
                  <a:cubicBezTo>
                    <a:pt x="2374286" y="2376561"/>
                    <a:pt x="2246905" y="2394199"/>
                    <a:pt x="2120876" y="2399035"/>
                  </a:cubicBezTo>
                  <a:lnTo>
                    <a:pt x="2073651" y="2400316"/>
                  </a:lnTo>
                  <a:lnTo>
                    <a:pt x="2050038" y="2400813"/>
                  </a:lnTo>
                  <a:lnTo>
                    <a:pt x="2026567" y="2400458"/>
                  </a:lnTo>
                  <a:lnTo>
                    <a:pt x="1979626" y="2399320"/>
                  </a:lnTo>
                  <a:cubicBezTo>
                    <a:pt x="1963980" y="2398893"/>
                    <a:pt x="1948475" y="2398751"/>
                    <a:pt x="1932472" y="2397257"/>
                  </a:cubicBezTo>
                  <a:cubicBezTo>
                    <a:pt x="1900752" y="2394839"/>
                    <a:pt x="1869173" y="2392919"/>
                    <a:pt x="1837666" y="2389434"/>
                  </a:cubicBezTo>
                  <a:lnTo>
                    <a:pt x="1743500" y="2376845"/>
                  </a:lnTo>
                  <a:lnTo>
                    <a:pt x="1650329" y="2359420"/>
                  </a:lnTo>
                  <a:cubicBezTo>
                    <a:pt x="1619533" y="2352450"/>
                    <a:pt x="1588879" y="2344982"/>
                    <a:pt x="1558296" y="2337870"/>
                  </a:cubicBezTo>
                  <a:cubicBezTo>
                    <a:pt x="1527785" y="2330118"/>
                    <a:pt x="1497771" y="2320659"/>
                    <a:pt x="1467544" y="2312266"/>
                  </a:cubicBezTo>
                  <a:cubicBezTo>
                    <a:pt x="1452395" y="2308354"/>
                    <a:pt x="1437601" y="2302807"/>
                    <a:pt x="1422737" y="2297970"/>
                  </a:cubicBezTo>
                  <a:lnTo>
                    <a:pt x="1378143" y="2283177"/>
                  </a:lnTo>
                  <a:cubicBezTo>
                    <a:pt x="1259866" y="2242068"/>
                    <a:pt x="1145430" y="2191926"/>
                    <a:pt x="1035687" y="2133250"/>
                  </a:cubicBezTo>
                  <a:cubicBezTo>
                    <a:pt x="926087" y="2074503"/>
                    <a:pt x="820470" y="2008146"/>
                    <a:pt x="721894" y="1932187"/>
                  </a:cubicBezTo>
                  <a:cubicBezTo>
                    <a:pt x="696717" y="1913837"/>
                    <a:pt x="673247" y="1893354"/>
                    <a:pt x="649421" y="1873368"/>
                  </a:cubicBezTo>
                  <a:cubicBezTo>
                    <a:pt x="625168" y="1853810"/>
                    <a:pt x="602764" y="1832188"/>
                    <a:pt x="579934" y="1810994"/>
                  </a:cubicBezTo>
                  <a:lnTo>
                    <a:pt x="562864" y="1795062"/>
                  </a:lnTo>
                  <a:lnTo>
                    <a:pt x="554330" y="1787097"/>
                  </a:lnTo>
                  <a:lnTo>
                    <a:pt x="546150" y="1778775"/>
                  </a:lnTo>
                  <a:lnTo>
                    <a:pt x="513434" y="1745419"/>
                  </a:lnTo>
                  <a:cubicBezTo>
                    <a:pt x="502623" y="1734181"/>
                    <a:pt x="491244" y="1723584"/>
                    <a:pt x="480860" y="1711920"/>
                  </a:cubicBezTo>
                  <a:lnTo>
                    <a:pt x="449424" y="1677355"/>
                  </a:lnTo>
                  <a:cubicBezTo>
                    <a:pt x="439040" y="1665762"/>
                    <a:pt x="428229" y="1654453"/>
                    <a:pt x="418130" y="1642576"/>
                  </a:cubicBezTo>
                  <a:lnTo>
                    <a:pt x="388401" y="1606445"/>
                  </a:lnTo>
                  <a:cubicBezTo>
                    <a:pt x="378586" y="1594354"/>
                    <a:pt x="368486" y="1582406"/>
                    <a:pt x="358956" y="1570102"/>
                  </a:cubicBezTo>
                  <a:lnTo>
                    <a:pt x="331431" y="1532264"/>
                  </a:lnTo>
                  <a:lnTo>
                    <a:pt x="304262" y="1494143"/>
                  </a:lnTo>
                  <a:lnTo>
                    <a:pt x="279370" y="1454456"/>
                  </a:lnTo>
                  <a:cubicBezTo>
                    <a:pt x="271048" y="1441299"/>
                    <a:pt x="262940" y="1427928"/>
                    <a:pt x="254832" y="1414628"/>
                  </a:cubicBezTo>
                  <a:cubicBezTo>
                    <a:pt x="247080" y="1401114"/>
                    <a:pt x="239754" y="1387316"/>
                    <a:pt x="232215" y="1373661"/>
                  </a:cubicBezTo>
                  <a:cubicBezTo>
                    <a:pt x="172259" y="1264274"/>
                    <a:pt x="125958" y="1147918"/>
                    <a:pt x="91748" y="1029001"/>
                  </a:cubicBezTo>
                  <a:cubicBezTo>
                    <a:pt x="57325" y="910013"/>
                    <a:pt x="35348" y="788606"/>
                    <a:pt x="20341" y="667129"/>
                  </a:cubicBezTo>
                  <a:cubicBezTo>
                    <a:pt x="17354" y="636617"/>
                    <a:pt x="14296" y="606248"/>
                    <a:pt x="10811" y="575879"/>
                  </a:cubicBezTo>
                  <a:cubicBezTo>
                    <a:pt x="8748" y="545367"/>
                    <a:pt x="6899" y="514927"/>
                    <a:pt x="4481" y="484486"/>
                  </a:cubicBezTo>
                  <a:lnTo>
                    <a:pt x="3627" y="473035"/>
                  </a:lnTo>
                  <a:lnTo>
                    <a:pt x="3272" y="461585"/>
                  </a:lnTo>
                  <a:lnTo>
                    <a:pt x="2560" y="438683"/>
                  </a:lnTo>
                  <a:lnTo>
                    <a:pt x="853" y="392880"/>
                  </a:lnTo>
                  <a:cubicBezTo>
                    <a:pt x="640" y="385199"/>
                    <a:pt x="71" y="377660"/>
                    <a:pt x="0" y="369908"/>
                  </a:cubicBezTo>
                  <a:lnTo>
                    <a:pt x="71" y="346437"/>
                  </a:lnTo>
                  <a:lnTo>
                    <a:pt x="71" y="322967"/>
                  </a:lnTo>
                  <a:cubicBezTo>
                    <a:pt x="284" y="315143"/>
                    <a:pt x="711" y="307249"/>
                    <a:pt x="996" y="299425"/>
                  </a:cubicBezTo>
                  <a:cubicBezTo>
                    <a:pt x="3343" y="236624"/>
                    <a:pt x="10526" y="173325"/>
                    <a:pt x="23470" y="110452"/>
                  </a:cubicBezTo>
                  <a:cubicBezTo>
                    <a:pt x="29907" y="79052"/>
                    <a:pt x="37820" y="47776"/>
                    <a:pt x="47110" y="1678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6CCB46E-D377-4168-9A68-275BCDD25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48279" y="-24157"/>
              <a:ext cx="3952629" cy="2362693"/>
            </a:xfrm>
            <a:custGeom>
              <a:avLst/>
              <a:gdLst>
                <a:gd name="connsiteX0" fmla="*/ 60739 w 3952629"/>
                <a:gd name="connsiteY0" fmla="*/ 0 h 2362693"/>
                <a:gd name="connsiteX1" fmla="*/ 543464 w 3952629"/>
                <a:gd name="connsiteY1" fmla="*/ 0 h 2362693"/>
                <a:gd name="connsiteX2" fmla="*/ 522680 w 3952629"/>
                <a:gd name="connsiteY2" fmla="*/ 26813 h 2362693"/>
                <a:gd name="connsiteX3" fmla="*/ 426807 w 3952629"/>
                <a:gd name="connsiteY3" fmla="*/ 338543 h 2362693"/>
                <a:gd name="connsiteX4" fmla="*/ 554330 w 3952629"/>
                <a:gd name="connsiteY4" fmla="*/ 965276 h 2362693"/>
                <a:gd name="connsiteX5" fmla="*/ 902404 w 3952629"/>
                <a:gd name="connsiteY5" fmla="*/ 1475794 h 2362693"/>
                <a:gd name="connsiteX6" fmla="*/ 2024292 w 3952629"/>
                <a:gd name="connsiteY6" fmla="*/ 1936028 h 2362693"/>
                <a:gd name="connsiteX7" fmla="*/ 3069154 w 3952629"/>
                <a:gd name="connsiteY7" fmla="*/ 1529207 h 2362693"/>
                <a:gd name="connsiteX8" fmla="*/ 3217658 w 3952629"/>
                <a:gd name="connsiteY8" fmla="*/ 1337674 h 2362693"/>
                <a:gd name="connsiteX9" fmla="*/ 3293830 w 3952629"/>
                <a:gd name="connsiteY9" fmla="*/ 1087464 h 2362693"/>
                <a:gd name="connsiteX10" fmla="*/ 3485150 w 3952629"/>
                <a:gd name="connsiteY10" fmla="*/ 456678 h 2362693"/>
                <a:gd name="connsiteX11" fmla="*/ 3513414 w 3952629"/>
                <a:gd name="connsiteY11" fmla="*/ 96310 h 2362693"/>
                <a:gd name="connsiteX12" fmla="*/ 3487933 w 3952629"/>
                <a:gd name="connsiteY12" fmla="*/ 0 h 2362693"/>
                <a:gd name="connsiteX13" fmla="*/ 3928375 w 3952629"/>
                <a:gd name="connsiteY13" fmla="*/ 0 h 2362693"/>
                <a:gd name="connsiteX14" fmla="*/ 3932162 w 3952629"/>
                <a:gd name="connsiteY14" fmla="*/ 14296 h 2362693"/>
                <a:gd name="connsiteX15" fmla="*/ 3885499 w 3952629"/>
                <a:gd name="connsiteY15" fmla="*/ 604400 h 2362693"/>
                <a:gd name="connsiteX16" fmla="*/ 3370856 w 3952629"/>
                <a:gd name="connsiteY16" fmla="*/ 1830909 h 2362693"/>
                <a:gd name="connsiteX17" fmla="*/ 2024220 w 3952629"/>
                <a:gd name="connsiteY17" fmla="*/ 2362693 h 2362693"/>
                <a:gd name="connsiteX18" fmla="*/ 602622 w 3952629"/>
                <a:gd name="connsiteY18" fmla="*/ 1779487 h 2362693"/>
                <a:gd name="connsiteX19" fmla="*/ 0 w 3952629"/>
                <a:gd name="connsiteY19" fmla="*/ 338472 h 2362693"/>
                <a:gd name="connsiteX20" fmla="*/ 18147 w 3952629"/>
                <a:gd name="connsiteY20" fmla="*/ 142893 h 23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52629" h="2362693">
                  <a:moveTo>
                    <a:pt x="60739" y="0"/>
                  </a:moveTo>
                  <a:lnTo>
                    <a:pt x="543464" y="0"/>
                  </a:lnTo>
                  <a:lnTo>
                    <a:pt x="522680" y="26813"/>
                  </a:lnTo>
                  <a:cubicBezTo>
                    <a:pt x="455469" y="125105"/>
                    <a:pt x="426807" y="218346"/>
                    <a:pt x="426807" y="338543"/>
                  </a:cubicBezTo>
                  <a:cubicBezTo>
                    <a:pt x="426807" y="556321"/>
                    <a:pt x="469694" y="767128"/>
                    <a:pt x="554330" y="965276"/>
                  </a:cubicBezTo>
                  <a:cubicBezTo>
                    <a:pt x="636121" y="1156880"/>
                    <a:pt x="753259" y="1328641"/>
                    <a:pt x="902404" y="1475794"/>
                  </a:cubicBezTo>
                  <a:cubicBezTo>
                    <a:pt x="1203181" y="1772588"/>
                    <a:pt x="1601610" y="1936028"/>
                    <a:pt x="2024292" y="1936028"/>
                  </a:cubicBezTo>
                  <a:cubicBezTo>
                    <a:pt x="2471511" y="1936028"/>
                    <a:pt x="2784023" y="1814337"/>
                    <a:pt x="3069154" y="1529207"/>
                  </a:cubicBezTo>
                  <a:cubicBezTo>
                    <a:pt x="3165525" y="1432836"/>
                    <a:pt x="3198312" y="1378285"/>
                    <a:pt x="3217658" y="1337674"/>
                  </a:cubicBezTo>
                  <a:cubicBezTo>
                    <a:pt x="3245893" y="1278429"/>
                    <a:pt x="3266021" y="1198345"/>
                    <a:pt x="3293830" y="1087464"/>
                  </a:cubicBezTo>
                  <a:cubicBezTo>
                    <a:pt x="3331098" y="939103"/>
                    <a:pt x="3382164" y="735834"/>
                    <a:pt x="3485150" y="456678"/>
                  </a:cubicBezTo>
                  <a:cubicBezTo>
                    <a:pt x="3527397" y="342206"/>
                    <a:pt x="3536838" y="223374"/>
                    <a:pt x="3513414" y="96310"/>
                  </a:cubicBezTo>
                  <a:lnTo>
                    <a:pt x="3487933" y="0"/>
                  </a:lnTo>
                  <a:lnTo>
                    <a:pt x="3928375" y="0"/>
                  </a:lnTo>
                  <a:lnTo>
                    <a:pt x="3932162" y="14296"/>
                  </a:lnTo>
                  <a:cubicBezTo>
                    <a:pt x="3967716" y="203579"/>
                    <a:pt x="3959858" y="402954"/>
                    <a:pt x="3885499" y="604400"/>
                  </a:cubicBezTo>
                  <a:cubicBezTo>
                    <a:pt x="3619571" y="1324872"/>
                    <a:pt x="3737137" y="1464628"/>
                    <a:pt x="3370856" y="1830909"/>
                  </a:cubicBezTo>
                  <a:cubicBezTo>
                    <a:pt x="3004503" y="2197190"/>
                    <a:pt x="2583173" y="2362693"/>
                    <a:pt x="2024220" y="2362693"/>
                  </a:cubicBezTo>
                  <a:cubicBezTo>
                    <a:pt x="1470175" y="2362693"/>
                    <a:pt x="968121" y="2140150"/>
                    <a:pt x="602622" y="1779487"/>
                  </a:cubicBezTo>
                  <a:cubicBezTo>
                    <a:pt x="230580" y="1412424"/>
                    <a:pt x="0" y="902403"/>
                    <a:pt x="0" y="338472"/>
                  </a:cubicBezTo>
                  <a:cubicBezTo>
                    <a:pt x="0" y="268603"/>
                    <a:pt x="6339" y="203698"/>
                    <a:pt x="18147" y="14289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4C162F3-BDBB-4E50-8067-E8FE902C1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48279" y="-24157"/>
              <a:ext cx="3952599" cy="2355436"/>
            </a:xfrm>
            <a:custGeom>
              <a:avLst/>
              <a:gdLst>
                <a:gd name="connsiteX0" fmla="*/ 58576 w 3952599"/>
                <a:gd name="connsiteY0" fmla="*/ 0 h 2355436"/>
                <a:gd name="connsiteX1" fmla="*/ 451628 w 3952599"/>
                <a:gd name="connsiteY1" fmla="*/ 0 h 2355436"/>
                <a:gd name="connsiteX2" fmla="*/ 415353 w 3952599"/>
                <a:gd name="connsiteY2" fmla="*/ 61589 h 2355436"/>
                <a:gd name="connsiteX3" fmla="*/ 355613 w 3952599"/>
                <a:gd name="connsiteY3" fmla="*/ 331073 h 2355436"/>
                <a:gd name="connsiteX4" fmla="*/ 488826 w 3952599"/>
                <a:gd name="connsiteY4" fmla="*/ 985757 h 2355436"/>
                <a:gd name="connsiteX5" fmla="*/ 852333 w 3952599"/>
                <a:gd name="connsiteY5" fmla="*/ 1518963 h 2355436"/>
                <a:gd name="connsiteX6" fmla="*/ 2024220 w 3952599"/>
                <a:gd name="connsiteY6" fmla="*/ 1999680 h 2355436"/>
                <a:gd name="connsiteX7" fmla="*/ 2639289 w 3952599"/>
                <a:gd name="connsiteY7" fmla="*/ 1895984 h 2355436"/>
                <a:gd name="connsiteX8" fmla="*/ 3119366 w 3952599"/>
                <a:gd name="connsiteY8" fmla="*/ 1572091 h 2355436"/>
                <a:gd name="connsiteX9" fmla="*/ 3281810 w 3952599"/>
                <a:gd name="connsiteY9" fmla="*/ 1360928 h 2355436"/>
                <a:gd name="connsiteX10" fmla="*/ 3362819 w 3952599"/>
                <a:gd name="connsiteY10" fmla="*/ 1097419 h 2355436"/>
                <a:gd name="connsiteX11" fmla="*/ 3551863 w 3952599"/>
                <a:gd name="connsiteY11" fmla="*/ 473958 h 2355436"/>
                <a:gd name="connsiteX12" fmla="*/ 3583808 w 3952599"/>
                <a:gd name="connsiteY12" fmla="*/ 77974 h 2355436"/>
                <a:gd name="connsiteX13" fmla="*/ 3563247 w 3952599"/>
                <a:gd name="connsiteY13" fmla="*/ 0 h 2355436"/>
                <a:gd name="connsiteX14" fmla="*/ 3930266 w 3952599"/>
                <a:gd name="connsiteY14" fmla="*/ 0 h 2355436"/>
                <a:gd name="connsiteX15" fmla="*/ 3932131 w 3952599"/>
                <a:gd name="connsiteY15" fmla="*/ 7039 h 2355436"/>
                <a:gd name="connsiteX16" fmla="*/ 3885499 w 3952599"/>
                <a:gd name="connsiteY16" fmla="*/ 597143 h 2355436"/>
                <a:gd name="connsiteX17" fmla="*/ 3370856 w 3952599"/>
                <a:gd name="connsiteY17" fmla="*/ 1823652 h 2355436"/>
                <a:gd name="connsiteX18" fmla="*/ 2024220 w 3952599"/>
                <a:gd name="connsiteY18" fmla="*/ 2355436 h 2355436"/>
                <a:gd name="connsiteX19" fmla="*/ 602622 w 3952599"/>
                <a:gd name="connsiteY19" fmla="*/ 1772230 h 2355436"/>
                <a:gd name="connsiteX20" fmla="*/ 0 w 3952599"/>
                <a:gd name="connsiteY20" fmla="*/ 331215 h 2355436"/>
                <a:gd name="connsiteX21" fmla="*/ 18147 w 3952599"/>
                <a:gd name="connsiteY21" fmla="*/ 135636 h 235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52599" h="2355436">
                  <a:moveTo>
                    <a:pt x="58576" y="0"/>
                  </a:moveTo>
                  <a:lnTo>
                    <a:pt x="451628" y="0"/>
                  </a:lnTo>
                  <a:lnTo>
                    <a:pt x="415353" y="61589"/>
                  </a:lnTo>
                  <a:cubicBezTo>
                    <a:pt x="374377" y="144576"/>
                    <a:pt x="355613" y="230683"/>
                    <a:pt x="355613" y="331073"/>
                  </a:cubicBezTo>
                  <a:cubicBezTo>
                    <a:pt x="355613" y="558523"/>
                    <a:pt x="400420" y="778790"/>
                    <a:pt x="488826" y="985757"/>
                  </a:cubicBezTo>
                  <a:cubicBezTo>
                    <a:pt x="574244" y="1185896"/>
                    <a:pt x="696575" y="1365267"/>
                    <a:pt x="852333" y="1518963"/>
                  </a:cubicBezTo>
                  <a:cubicBezTo>
                    <a:pt x="1166553" y="1828915"/>
                    <a:pt x="1582762" y="1999680"/>
                    <a:pt x="2024220" y="1999680"/>
                  </a:cubicBezTo>
                  <a:cubicBezTo>
                    <a:pt x="2261130" y="1999680"/>
                    <a:pt x="2462336" y="1965755"/>
                    <a:pt x="2639289" y="1895984"/>
                  </a:cubicBezTo>
                  <a:cubicBezTo>
                    <a:pt x="2812828" y="1827564"/>
                    <a:pt x="2969867" y="1721591"/>
                    <a:pt x="3119366" y="1572091"/>
                  </a:cubicBezTo>
                  <a:cubicBezTo>
                    <a:pt x="3223348" y="1468181"/>
                    <a:pt x="3259833" y="1407016"/>
                    <a:pt x="3281810" y="1360928"/>
                  </a:cubicBezTo>
                  <a:cubicBezTo>
                    <a:pt x="3313104" y="1295282"/>
                    <a:pt x="3333943" y="1212282"/>
                    <a:pt x="3362819" y="1097419"/>
                  </a:cubicBezTo>
                  <a:cubicBezTo>
                    <a:pt x="3399660" y="950622"/>
                    <a:pt x="3450157" y="749487"/>
                    <a:pt x="3551863" y="473958"/>
                  </a:cubicBezTo>
                  <a:cubicBezTo>
                    <a:pt x="3598537" y="347485"/>
                    <a:pt x="3609205" y="216930"/>
                    <a:pt x="3583808" y="77974"/>
                  </a:cubicBezTo>
                  <a:lnTo>
                    <a:pt x="3563247" y="0"/>
                  </a:lnTo>
                  <a:lnTo>
                    <a:pt x="3930266" y="0"/>
                  </a:lnTo>
                  <a:lnTo>
                    <a:pt x="3932131" y="7039"/>
                  </a:lnTo>
                  <a:cubicBezTo>
                    <a:pt x="3967683" y="196322"/>
                    <a:pt x="3959831" y="395697"/>
                    <a:pt x="3885499" y="597143"/>
                  </a:cubicBezTo>
                  <a:cubicBezTo>
                    <a:pt x="3619571" y="1317615"/>
                    <a:pt x="3737137" y="1457371"/>
                    <a:pt x="3370856" y="1823652"/>
                  </a:cubicBezTo>
                  <a:cubicBezTo>
                    <a:pt x="3004503" y="2189933"/>
                    <a:pt x="2583173" y="2355436"/>
                    <a:pt x="2024220" y="2355436"/>
                  </a:cubicBezTo>
                  <a:cubicBezTo>
                    <a:pt x="1470175" y="2355436"/>
                    <a:pt x="968121" y="2132893"/>
                    <a:pt x="602622" y="1772230"/>
                  </a:cubicBezTo>
                  <a:cubicBezTo>
                    <a:pt x="230580" y="1405167"/>
                    <a:pt x="0" y="895146"/>
                    <a:pt x="0" y="331215"/>
                  </a:cubicBezTo>
                  <a:cubicBezTo>
                    <a:pt x="0" y="261346"/>
                    <a:pt x="6339" y="196441"/>
                    <a:pt x="18147" y="135636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32" name="Freeform: Shape 31">
              <a:extLst>
                <a:ext uri="{FF2B5EF4-FFF2-40B4-BE49-F238E27FC236}">
                  <a16:creationId xmlns:a16="http://schemas.microsoft.com/office/drawing/2014/main" id="{CAFC7818-B47B-4EFA-9E41-0AE3BC65D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23319" y="-24157"/>
              <a:ext cx="4353551" cy="2522814"/>
            </a:xfrm>
            <a:custGeom>
              <a:avLst/>
              <a:gdLst>
                <a:gd name="connsiteX0" fmla="*/ 36983 w 4353551"/>
                <a:gd name="connsiteY0" fmla="*/ 0 h 2522814"/>
                <a:gd name="connsiteX1" fmla="*/ 370548 w 4353551"/>
                <a:gd name="connsiteY1" fmla="*/ 0 h 2522814"/>
                <a:gd name="connsiteX2" fmla="*/ 369138 w 4353551"/>
                <a:gd name="connsiteY2" fmla="*/ 2842 h 2522814"/>
                <a:gd name="connsiteX3" fmla="*/ 338508 w 4353551"/>
                <a:gd name="connsiteY3" fmla="*/ 84383 h 2522814"/>
                <a:gd name="connsiteX4" fmla="*/ 302709 w 4353551"/>
                <a:gd name="connsiteY4" fmla="*/ 256626 h 2522814"/>
                <a:gd name="connsiteX5" fmla="*/ 300389 w 4353551"/>
                <a:gd name="connsiteY5" fmla="*/ 278781 h 2522814"/>
                <a:gd name="connsiteX6" fmla="*/ 299052 w 4353551"/>
                <a:gd name="connsiteY6" fmla="*/ 301076 h 2522814"/>
                <a:gd name="connsiteX7" fmla="*/ 297645 w 4353551"/>
                <a:gd name="connsiteY7" fmla="*/ 323441 h 2522814"/>
                <a:gd name="connsiteX8" fmla="*/ 297293 w 4353551"/>
                <a:gd name="connsiteY8" fmla="*/ 346299 h 2522814"/>
                <a:gd name="connsiteX9" fmla="*/ 296731 w 4353551"/>
                <a:gd name="connsiteY9" fmla="*/ 392156 h 2522814"/>
                <a:gd name="connsiteX10" fmla="*/ 296450 w 4353551"/>
                <a:gd name="connsiteY10" fmla="*/ 415084 h 2522814"/>
                <a:gd name="connsiteX11" fmla="*/ 296309 w 4353551"/>
                <a:gd name="connsiteY11" fmla="*/ 426548 h 2522814"/>
                <a:gd name="connsiteX12" fmla="*/ 296731 w 4353551"/>
                <a:gd name="connsiteY12" fmla="*/ 438012 h 2522814"/>
                <a:gd name="connsiteX13" fmla="*/ 300529 w 4353551"/>
                <a:gd name="connsiteY13" fmla="*/ 529866 h 2522814"/>
                <a:gd name="connsiteX14" fmla="*/ 309250 w 4353551"/>
                <a:gd name="connsiteY14" fmla="*/ 621438 h 2522814"/>
                <a:gd name="connsiteX15" fmla="*/ 322684 w 4353551"/>
                <a:gd name="connsiteY15" fmla="*/ 712589 h 2522814"/>
                <a:gd name="connsiteX16" fmla="*/ 324442 w 4353551"/>
                <a:gd name="connsiteY16" fmla="*/ 723983 h 2522814"/>
                <a:gd name="connsiteX17" fmla="*/ 326763 w 4353551"/>
                <a:gd name="connsiteY17" fmla="*/ 735235 h 2522814"/>
                <a:gd name="connsiteX18" fmla="*/ 331405 w 4353551"/>
                <a:gd name="connsiteY18" fmla="*/ 757813 h 2522814"/>
                <a:gd name="connsiteX19" fmla="*/ 340689 w 4353551"/>
                <a:gd name="connsiteY19" fmla="*/ 803035 h 2522814"/>
                <a:gd name="connsiteX20" fmla="*/ 390414 w 4353551"/>
                <a:gd name="connsiteY20" fmla="*/ 980905 h 2522814"/>
                <a:gd name="connsiteX21" fmla="*/ 397517 w 4353551"/>
                <a:gd name="connsiteY21" fmla="*/ 1002919 h 2522814"/>
                <a:gd name="connsiteX22" fmla="*/ 405535 w 4353551"/>
                <a:gd name="connsiteY22" fmla="*/ 1024582 h 2522814"/>
                <a:gd name="connsiteX23" fmla="*/ 421922 w 4353551"/>
                <a:gd name="connsiteY23" fmla="*/ 1067836 h 2522814"/>
                <a:gd name="connsiteX24" fmla="*/ 458002 w 4353551"/>
                <a:gd name="connsiteY24" fmla="*/ 1153078 h 2522814"/>
                <a:gd name="connsiteX25" fmla="*/ 467427 w 4353551"/>
                <a:gd name="connsiteY25" fmla="*/ 1174247 h 2522814"/>
                <a:gd name="connsiteX26" fmla="*/ 477273 w 4353551"/>
                <a:gd name="connsiteY26" fmla="*/ 1195207 h 2522814"/>
                <a:gd name="connsiteX27" fmla="*/ 498161 w 4353551"/>
                <a:gd name="connsiteY27" fmla="*/ 1236492 h 2522814"/>
                <a:gd name="connsiteX28" fmla="*/ 519613 w 4353551"/>
                <a:gd name="connsiteY28" fmla="*/ 1277566 h 2522814"/>
                <a:gd name="connsiteX29" fmla="*/ 542752 w 4353551"/>
                <a:gd name="connsiteY29" fmla="*/ 1317655 h 2522814"/>
                <a:gd name="connsiteX30" fmla="*/ 760148 w 4353551"/>
                <a:gd name="connsiteY30" fmla="*/ 1616777 h 2522814"/>
                <a:gd name="connsiteX31" fmla="*/ 1349319 w 4353551"/>
                <a:gd name="connsiteY31" fmla="*/ 2050725 h 2522814"/>
                <a:gd name="connsiteX32" fmla="*/ 1692258 w 4353551"/>
                <a:gd name="connsiteY32" fmla="*/ 2171978 h 2522814"/>
                <a:gd name="connsiteX33" fmla="*/ 1736427 w 4353551"/>
                <a:gd name="connsiteY33" fmla="*/ 2182247 h 2522814"/>
                <a:gd name="connsiteX34" fmla="*/ 1780595 w 4353551"/>
                <a:gd name="connsiteY34" fmla="*/ 2192093 h 2522814"/>
                <a:gd name="connsiteX35" fmla="*/ 1825045 w 4353551"/>
                <a:gd name="connsiteY35" fmla="*/ 2200392 h 2522814"/>
                <a:gd name="connsiteX36" fmla="*/ 1847270 w 4353551"/>
                <a:gd name="connsiteY36" fmla="*/ 2204542 h 2522814"/>
                <a:gd name="connsiteX37" fmla="*/ 1869565 w 4353551"/>
                <a:gd name="connsiteY37" fmla="*/ 2208269 h 2522814"/>
                <a:gd name="connsiteX38" fmla="*/ 1958958 w 4353551"/>
                <a:gd name="connsiteY38" fmla="*/ 2220788 h 2522814"/>
                <a:gd name="connsiteX39" fmla="*/ 2048630 w 4353551"/>
                <a:gd name="connsiteY39" fmla="*/ 2229299 h 2522814"/>
                <a:gd name="connsiteX40" fmla="*/ 2138515 w 4353551"/>
                <a:gd name="connsiteY40" fmla="*/ 2233729 h 2522814"/>
                <a:gd name="connsiteX41" fmla="*/ 2228400 w 4353551"/>
                <a:gd name="connsiteY41" fmla="*/ 2234644 h 2522814"/>
                <a:gd name="connsiteX42" fmla="*/ 2409434 w 4353551"/>
                <a:gd name="connsiteY42" fmla="*/ 2226836 h 2522814"/>
                <a:gd name="connsiteX43" fmla="*/ 2763626 w 4353551"/>
                <a:gd name="connsiteY43" fmla="*/ 2172189 h 2522814"/>
                <a:gd name="connsiteX44" fmla="*/ 3098969 w 4353551"/>
                <a:gd name="connsiteY44" fmla="*/ 2053750 h 2522814"/>
                <a:gd name="connsiteX45" fmla="*/ 3405757 w 4353551"/>
                <a:gd name="connsiteY45" fmla="*/ 1866174 h 2522814"/>
                <a:gd name="connsiteX46" fmla="*/ 3441697 w 4353551"/>
                <a:gd name="connsiteY46" fmla="*/ 1838182 h 2522814"/>
                <a:gd name="connsiteX47" fmla="*/ 3477355 w 4353551"/>
                <a:gd name="connsiteY47" fmla="*/ 1809627 h 2522814"/>
                <a:gd name="connsiteX48" fmla="*/ 3512240 w 4353551"/>
                <a:gd name="connsiteY48" fmla="*/ 1779947 h 2522814"/>
                <a:gd name="connsiteX49" fmla="*/ 3546632 w 4353551"/>
                <a:gd name="connsiteY49" fmla="*/ 1749705 h 2522814"/>
                <a:gd name="connsiteX50" fmla="*/ 3674004 w 4353551"/>
                <a:gd name="connsiteY50" fmla="*/ 1620013 h 2522814"/>
                <a:gd name="connsiteX51" fmla="*/ 3776056 w 4353551"/>
                <a:gd name="connsiteY51" fmla="*/ 1472174 h 2522814"/>
                <a:gd name="connsiteX52" fmla="*/ 3796522 w 4353551"/>
                <a:gd name="connsiteY52" fmla="*/ 1431733 h 2522814"/>
                <a:gd name="connsiteX53" fmla="*/ 3814456 w 4353551"/>
                <a:gd name="connsiteY53" fmla="*/ 1389745 h 2522814"/>
                <a:gd name="connsiteX54" fmla="*/ 3830984 w 4353551"/>
                <a:gd name="connsiteY54" fmla="*/ 1346772 h 2522814"/>
                <a:gd name="connsiteX55" fmla="*/ 3846246 w 4353551"/>
                <a:gd name="connsiteY55" fmla="*/ 1302956 h 2522814"/>
                <a:gd name="connsiteX56" fmla="*/ 3900402 w 4353551"/>
                <a:gd name="connsiteY56" fmla="*/ 1123258 h 2522814"/>
                <a:gd name="connsiteX57" fmla="*/ 3926918 w 4353551"/>
                <a:gd name="connsiteY57" fmla="*/ 1032670 h 2522814"/>
                <a:gd name="connsiteX58" fmla="*/ 3954206 w 4353551"/>
                <a:gd name="connsiteY58" fmla="*/ 942223 h 2522814"/>
                <a:gd name="connsiteX59" fmla="*/ 4074685 w 4353551"/>
                <a:gd name="connsiteY59" fmla="*/ 585076 h 2522814"/>
                <a:gd name="connsiteX60" fmla="*/ 4135310 w 4353551"/>
                <a:gd name="connsiteY60" fmla="*/ 219983 h 2522814"/>
                <a:gd name="connsiteX61" fmla="*/ 4114634 w 4353551"/>
                <a:gd name="connsiteY61" fmla="*/ 35994 h 2522814"/>
                <a:gd name="connsiteX62" fmla="*/ 4106672 w 4353551"/>
                <a:gd name="connsiteY62" fmla="*/ 0 h 2522814"/>
                <a:gd name="connsiteX63" fmla="*/ 4316568 w 4353551"/>
                <a:gd name="connsiteY63" fmla="*/ 0 h 2522814"/>
                <a:gd name="connsiteX64" fmla="*/ 4342312 w 4353551"/>
                <a:gd name="connsiteY64" fmla="*/ 168682 h 2522814"/>
                <a:gd name="connsiteX65" fmla="*/ 4353551 w 4353551"/>
                <a:gd name="connsiteY65" fmla="*/ 391242 h 2522814"/>
                <a:gd name="connsiteX66" fmla="*/ 2824077 w 4353551"/>
                <a:gd name="connsiteY66" fmla="*/ 2470152 h 2522814"/>
                <a:gd name="connsiteX67" fmla="*/ 2619271 w 4353551"/>
                <a:gd name="connsiteY67" fmla="*/ 2522814 h 2522814"/>
                <a:gd name="connsiteX68" fmla="*/ 1734280 w 4353551"/>
                <a:gd name="connsiteY68" fmla="*/ 2522814 h 2522814"/>
                <a:gd name="connsiteX69" fmla="*/ 1529475 w 4353551"/>
                <a:gd name="connsiteY69" fmla="*/ 2470152 h 2522814"/>
                <a:gd name="connsiteX70" fmla="*/ 0 w 4353551"/>
                <a:gd name="connsiteY70" fmla="*/ 391242 h 2522814"/>
                <a:gd name="connsiteX71" fmla="*/ 11239 w 4353551"/>
                <a:gd name="connsiteY71" fmla="*/ 168682 h 252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353551" h="2522814">
                  <a:moveTo>
                    <a:pt x="36983" y="0"/>
                  </a:moveTo>
                  <a:lnTo>
                    <a:pt x="370548" y="0"/>
                  </a:lnTo>
                  <a:lnTo>
                    <a:pt x="369138" y="2842"/>
                  </a:lnTo>
                  <a:cubicBezTo>
                    <a:pt x="357568" y="29436"/>
                    <a:pt x="347335" y="56637"/>
                    <a:pt x="338508" y="84383"/>
                  </a:cubicBezTo>
                  <a:cubicBezTo>
                    <a:pt x="320855" y="139875"/>
                    <a:pt x="309110" y="197688"/>
                    <a:pt x="302709" y="256626"/>
                  </a:cubicBezTo>
                  <a:lnTo>
                    <a:pt x="300389" y="278781"/>
                  </a:lnTo>
                  <a:lnTo>
                    <a:pt x="299052" y="301076"/>
                  </a:lnTo>
                  <a:lnTo>
                    <a:pt x="297645" y="323441"/>
                  </a:lnTo>
                  <a:cubicBezTo>
                    <a:pt x="297364" y="330968"/>
                    <a:pt x="297435" y="338704"/>
                    <a:pt x="297293" y="346299"/>
                  </a:cubicBezTo>
                  <a:lnTo>
                    <a:pt x="296731" y="392156"/>
                  </a:lnTo>
                  <a:lnTo>
                    <a:pt x="296450" y="415084"/>
                  </a:lnTo>
                  <a:lnTo>
                    <a:pt x="296309" y="426548"/>
                  </a:lnTo>
                  <a:lnTo>
                    <a:pt x="296731" y="438012"/>
                  </a:lnTo>
                  <a:cubicBezTo>
                    <a:pt x="298068" y="468606"/>
                    <a:pt x="298981" y="499201"/>
                    <a:pt x="300529" y="529866"/>
                  </a:cubicBezTo>
                  <a:lnTo>
                    <a:pt x="309250" y="621438"/>
                  </a:lnTo>
                  <a:cubicBezTo>
                    <a:pt x="313189" y="651892"/>
                    <a:pt x="318183" y="682205"/>
                    <a:pt x="322684" y="712589"/>
                  </a:cubicBezTo>
                  <a:lnTo>
                    <a:pt x="324442" y="723983"/>
                  </a:lnTo>
                  <a:lnTo>
                    <a:pt x="326763" y="735235"/>
                  </a:lnTo>
                  <a:lnTo>
                    <a:pt x="331405" y="757813"/>
                  </a:lnTo>
                  <a:lnTo>
                    <a:pt x="340689" y="803035"/>
                  </a:lnTo>
                  <a:cubicBezTo>
                    <a:pt x="354754" y="862888"/>
                    <a:pt x="370439" y="922600"/>
                    <a:pt x="390414" y="980905"/>
                  </a:cubicBezTo>
                  <a:lnTo>
                    <a:pt x="397517" y="1002919"/>
                  </a:lnTo>
                  <a:cubicBezTo>
                    <a:pt x="399838" y="1010234"/>
                    <a:pt x="402862" y="1017337"/>
                    <a:pt x="405535" y="1024582"/>
                  </a:cubicBezTo>
                  <a:lnTo>
                    <a:pt x="421922" y="1067836"/>
                  </a:lnTo>
                  <a:cubicBezTo>
                    <a:pt x="432261" y="1096953"/>
                    <a:pt x="445624" y="1124804"/>
                    <a:pt x="458002" y="1153078"/>
                  </a:cubicBezTo>
                  <a:lnTo>
                    <a:pt x="467427" y="1174247"/>
                  </a:lnTo>
                  <a:cubicBezTo>
                    <a:pt x="470451" y="1181352"/>
                    <a:pt x="473687" y="1188384"/>
                    <a:pt x="477273" y="1195207"/>
                  </a:cubicBezTo>
                  <a:lnTo>
                    <a:pt x="498161" y="1236492"/>
                  </a:lnTo>
                  <a:cubicBezTo>
                    <a:pt x="505336" y="1250207"/>
                    <a:pt x="512018" y="1264132"/>
                    <a:pt x="519613" y="1277566"/>
                  </a:cubicBezTo>
                  <a:lnTo>
                    <a:pt x="542752" y="1317655"/>
                  </a:lnTo>
                  <a:cubicBezTo>
                    <a:pt x="604504" y="1424630"/>
                    <a:pt x="677719" y="1524994"/>
                    <a:pt x="760148" y="1616777"/>
                  </a:cubicBezTo>
                  <a:cubicBezTo>
                    <a:pt x="924725" y="1800836"/>
                    <a:pt x="1127914" y="1948533"/>
                    <a:pt x="1349319" y="2050725"/>
                  </a:cubicBezTo>
                  <a:cubicBezTo>
                    <a:pt x="1460022" y="2101927"/>
                    <a:pt x="1574944" y="2142579"/>
                    <a:pt x="1692258" y="2171978"/>
                  </a:cubicBezTo>
                  <a:lnTo>
                    <a:pt x="1736427" y="2182247"/>
                  </a:lnTo>
                  <a:cubicBezTo>
                    <a:pt x="1751127" y="2185551"/>
                    <a:pt x="1765685" y="2189702"/>
                    <a:pt x="1780595" y="2192093"/>
                  </a:cubicBezTo>
                  <a:lnTo>
                    <a:pt x="1825045" y="2200392"/>
                  </a:lnTo>
                  <a:lnTo>
                    <a:pt x="1847270" y="2204542"/>
                  </a:lnTo>
                  <a:cubicBezTo>
                    <a:pt x="1854655" y="2205948"/>
                    <a:pt x="1862040" y="2207425"/>
                    <a:pt x="1869565" y="2208269"/>
                  </a:cubicBezTo>
                  <a:cubicBezTo>
                    <a:pt x="1899456" y="2212418"/>
                    <a:pt x="1929137" y="2216920"/>
                    <a:pt x="1958958" y="2220788"/>
                  </a:cubicBezTo>
                  <a:cubicBezTo>
                    <a:pt x="1988919" y="2223390"/>
                    <a:pt x="2018810" y="2226274"/>
                    <a:pt x="2048630" y="2229299"/>
                  </a:cubicBezTo>
                  <a:lnTo>
                    <a:pt x="2138515" y="2233729"/>
                  </a:lnTo>
                  <a:cubicBezTo>
                    <a:pt x="2168476" y="2234573"/>
                    <a:pt x="2198438" y="2234292"/>
                    <a:pt x="2228400" y="2234644"/>
                  </a:cubicBezTo>
                  <a:cubicBezTo>
                    <a:pt x="2288604" y="2233659"/>
                    <a:pt x="2349511" y="2231479"/>
                    <a:pt x="2409434" y="2226836"/>
                  </a:cubicBezTo>
                  <a:cubicBezTo>
                    <a:pt x="2529561" y="2217835"/>
                    <a:pt x="2648140" y="2200462"/>
                    <a:pt x="2763626" y="2172189"/>
                  </a:cubicBezTo>
                  <a:cubicBezTo>
                    <a:pt x="2879111" y="2143986"/>
                    <a:pt x="2991361" y="2104670"/>
                    <a:pt x="3098969" y="2053750"/>
                  </a:cubicBezTo>
                  <a:cubicBezTo>
                    <a:pt x="3206507" y="2002689"/>
                    <a:pt x="3308910" y="1939179"/>
                    <a:pt x="3405757" y="1866174"/>
                  </a:cubicBezTo>
                  <a:lnTo>
                    <a:pt x="3441697" y="1838182"/>
                  </a:lnTo>
                  <a:cubicBezTo>
                    <a:pt x="3453724" y="1828828"/>
                    <a:pt x="3465961" y="1819755"/>
                    <a:pt x="3477355" y="1809627"/>
                  </a:cubicBezTo>
                  <a:lnTo>
                    <a:pt x="3512240" y="1779947"/>
                  </a:lnTo>
                  <a:cubicBezTo>
                    <a:pt x="3523845" y="1769960"/>
                    <a:pt x="3535731" y="1760254"/>
                    <a:pt x="3546632" y="1749705"/>
                  </a:cubicBezTo>
                  <a:cubicBezTo>
                    <a:pt x="3591574" y="1708420"/>
                    <a:pt x="3635602" y="1666150"/>
                    <a:pt x="3674004" y="1620013"/>
                  </a:cubicBezTo>
                  <a:cubicBezTo>
                    <a:pt x="3713952" y="1574719"/>
                    <a:pt x="3747008" y="1524994"/>
                    <a:pt x="3776056" y="1472174"/>
                  </a:cubicBezTo>
                  <a:cubicBezTo>
                    <a:pt x="3782947" y="1458740"/>
                    <a:pt x="3789840" y="1445307"/>
                    <a:pt x="3796522" y="1431733"/>
                  </a:cubicBezTo>
                  <a:lnTo>
                    <a:pt x="3814456" y="1389745"/>
                  </a:lnTo>
                  <a:cubicBezTo>
                    <a:pt x="3820786" y="1375890"/>
                    <a:pt x="3825499" y="1361120"/>
                    <a:pt x="3830984" y="1346772"/>
                  </a:cubicBezTo>
                  <a:cubicBezTo>
                    <a:pt x="3836330" y="1332284"/>
                    <a:pt x="3841675" y="1317866"/>
                    <a:pt x="3846246" y="1302956"/>
                  </a:cubicBezTo>
                  <a:cubicBezTo>
                    <a:pt x="3865799" y="1244087"/>
                    <a:pt x="3883030" y="1183602"/>
                    <a:pt x="3900402" y="1123258"/>
                  </a:cubicBezTo>
                  <a:lnTo>
                    <a:pt x="3926918" y="1032670"/>
                  </a:lnTo>
                  <a:lnTo>
                    <a:pt x="3954206" y="942223"/>
                  </a:lnTo>
                  <a:cubicBezTo>
                    <a:pt x="3991271" y="821884"/>
                    <a:pt x="4032416" y="702953"/>
                    <a:pt x="4074685" y="585076"/>
                  </a:cubicBezTo>
                  <a:cubicBezTo>
                    <a:pt x="4117376" y="468255"/>
                    <a:pt x="4138265" y="343768"/>
                    <a:pt x="4135310" y="219983"/>
                  </a:cubicBezTo>
                  <a:cubicBezTo>
                    <a:pt x="4134044" y="158091"/>
                    <a:pt x="4126871" y="96480"/>
                    <a:pt x="4114634" y="35994"/>
                  </a:cubicBezTo>
                  <a:lnTo>
                    <a:pt x="4106672" y="0"/>
                  </a:lnTo>
                  <a:lnTo>
                    <a:pt x="4316568" y="0"/>
                  </a:lnTo>
                  <a:lnTo>
                    <a:pt x="4342312" y="168682"/>
                  </a:lnTo>
                  <a:cubicBezTo>
                    <a:pt x="4349744" y="241858"/>
                    <a:pt x="4353551" y="316105"/>
                    <a:pt x="4353551" y="391242"/>
                  </a:cubicBezTo>
                  <a:cubicBezTo>
                    <a:pt x="4353551" y="1368017"/>
                    <a:pt x="3710169" y="2194544"/>
                    <a:pt x="2824077" y="2470152"/>
                  </a:cubicBezTo>
                  <a:lnTo>
                    <a:pt x="2619271" y="2522814"/>
                  </a:lnTo>
                  <a:lnTo>
                    <a:pt x="1734280" y="2522814"/>
                  </a:lnTo>
                  <a:lnTo>
                    <a:pt x="1529475" y="2470152"/>
                  </a:lnTo>
                  <a:cubicBezTo>
                    <a:pt x="643383" y="2194544"/>
                    <a:pt x="0" y="1368017"/>
                    <a:pt x="0" y="391242"/>
                  </a:cubicBezTo>
                  <a:cubicBezTo>
                    <a:pt x="0" y="316105"/>
                    <a:pt x="3807" y="241858"/>
                    <a:pt x="11239" y="16868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FB40C7EC-B707-90FF-C0B1-223EFE8CFA2F}"/>
              </a:ext>
            </a:extLst>
          </p:cNvPr>
          <p:cNvSpPr txBox="1">
            <a:spLocks/>
          </p:cNvSpPr>
          <p:nvPr/>
        </p:nvSpPr>
        <p:spPr>
          <a:xfrm>
            <a:off x="363626" y="193734"/>
            <a:ext cx="749269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Neuro-Inspired Deep Learning</a:t>
            </a:r>
            <a:br>
              <a:rPr lang="en-US" sz="4400" dirty="0"/>
            </a:br>
            <a:endParaRPr lang="en-IL" sz="440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4959421-D5E5-4E79-F869-F9AFDE7C316B}"/>
              </a:ext>
            </a:extLst>
          </p:cNvPr>
          <p:cNvSpPr txBox="1">
            <a:spLocks/>
          </p:cNvSpPr>
          <p:nvPr/>
        </p:nvSpPr>
        <p:spPr>
          <a:xfrm>
            <a:off x="631370" y="3277283"/>
            <a:ext cx="6749144" cy="2387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dirty="0"/>
              <a:t>Harnessing Neural and Cognitive Principles for Advancing AI Architectures and World Modeling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Roy Levy</a:t>
            </a:r>
          </a:p>
          <a:p>
            <a:pPr algn="l"/>
            <a:r>
              <a:rPr lang="en-US" dirty="0"/>
              <a:t>Guided by Dr. Maya Herman</a:t>
            </a:r>
            <a:endParaRPr lang="he-IL" dirty="0"/>
          </a:p>
          <a:p>
            <a:pPr algn="l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36166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CA8B7-CA6C-DB81-C81A-516A95FFE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DBDD-CFF0-45DD-55C4-0043FE15E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Internal Simulation and World Models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ACF54-B448-687C-4DAA-81D1EE5C3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5368"/>
            <a:ext cx="10515600" cy="4351338"/>
          </a:xfrm>
        </p:spPr>
        <p:txBody>
          <a:bodyPr/>
          <a:lstStyle/>
          <a:p>
            <a:r>
              <a:rPr lang="en-US" dirty="0"/>
              <a:t>AlphaGo Zero – Learning entirely from self-play</a:t>
            </a:r>
          </a:p>
          <a:p>
            <a:pPr lvl="1"/>
            <a:endParaRPr lang="en-US" dirty="0"/>
          </a:p>
          <a:p>
            <a:r>
              <a:rPr lang="en-US" dirty="0"/>
              <a:t>AlphaZero</a:t>
            </a:r>
          </a:p>
          <a:p>
            <a:pPr lvl="1"/>
            <a:r>
              <a:rPr lang="en-US" dirty="0"/>
              <a:t>World model of a game to learn as input (i.e., game rules)</a:t>
            </a:r>
          </a:p>
          <a:p>
            <a:pPr lvl="1"/>
            <a:r>
              <a:rPr lang="en-US" dirty="0"/>
              <a:t>Superhuman performance via self-play</a:t>
            </a:r>
          </a:p>
          <a:p>
            <a:endParaRPr lang="en-US" dirty="0"/>
          </a:p>
          <a:p>
            <a:r>
              <a:rPr lang="en-US" dirty="0"/>
              <a:t>Ha and </a:t>
            </a:r>
            <a:r>
              <a:rPr lang="en-US" dirty="0" err="1"/>
              <a:t>Schmidhuber’s</a:t>
            </a:r>
            <a:r>
              <a:rPr lang="en-US" dirty="0"/>
              <a:t> </a:t>
            </a:r>
            <a:r>
              <a:rPr lang="en-US" i="1" dirty="0"/>
              <a:t>‘World Models’ </a:t>
            </a:r>
            <a:r>
              <a:rPr lang="en-US" dirty="0"/>
              <a:t>framework</a:t>
            </a:r>
          </a:p>
          <a:p>
            <a:pPr lvl="1"/>
            <a:r>
              <a:rPr lang="en-US" dirty="0"/>
              <a:t>Vision, Memory, and Controller models</a:t>
            </a:r>
          </a:p>
          <a:p>
            <a:pPr marL="0" indent="0">
              <a:buNone/>
            </a:pPr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74002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B32B7-D3B6-41AB-C931-2EEBD2F1E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01800-C0B4-82B8-F7B4-4615826BD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144008"/>
            <a:ext cx="10515600" cy="1325563"/>
          </a:xfrm>
        </p:spPr>
        <p:txBody>
          <a:bodyPr/>
          <a:lstStyle/>
          <a:p>
            <a:pPr algn="l"/>
            <a:r>
              <a:rPr lang="en-US" dirty="0"/>
              <a:t>Internal Simulation and World Models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00518-7D11-CD45-AF67-8635DA2A72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5685" y="1580129"/>
                <a:ext cx="11996058" cy="36977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Vision (V) model – typically a variational autoencoder (VAE)</a:t>
                </a:r>
              </a:p>
              <a:p>
                <a:pPr lvl="1"/>
                <a:r>
                  <a:rPr lang="en-US" dirty="0"/>
                  <a:t>Compresses high-dimensional sensory observations into latent space</a:t>
                </a:r>
              </a:p>
              <a:p>
                <a:r>
                  <a:rPr lang="en-US" dirty="0"/>
                  <a:t>Memory (M) model – RNN (LSTM), next latent state from current latent state and action</a:t>
                </a:r>
              </a:p>
              <a:p>
                <a:pPr lvl="1"/>
                <a:r>
                  <a:rPr lang="en-US" dirty="0"/>
                  <a:t>Probability density instead of deterministic – MDN-RNN, temperature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Controller (C) – the policy - single linear network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00518-7D11-CD45-AF67-8635DA2A7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5685" y="1580129"/>
                <a:ext cx="11996058" cy="3697741"/>
              </a:xfrm>
              <a:blipFill>
                <a:blip r:embed="rId2"/>
                <a:stretch>
                  <a:fillRect l="-915" t="-2801" r="-2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6B43ACF-3677-5D34-87E2-71E8BFA31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755" y="4191001"/>
            <a:ext cx="4203680" cy="2652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8EE2BA-73C5-6958-1A22-6B91CEF88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429" y="4177076"/>
            <a:ext cx="3755571" cy="26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9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FDCB5-8DC4-4864-FA3B-8BFE60F24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7936-E037-E64D-3713-560CE1AB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Internal Simulation and World Models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74834C-D976-004E-09AC-8B4BF1AC12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5942" y="1586139"/>
                <a:ext cx="1199605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MuZero</a:t>
                </a:r>
              </a:p>
              <a:p>
                <a:pPr lvl="1"/>
                <a:r>
                  <a:rPr lang="en-US" dirty="0"/>
                  <a:t>Representation function (encodes observation to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Second prediction function – hidden state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policy (next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), value (position evaluation)</a:t>
                </a:r>
              </a:p>
              <a:p>
                <a:pPr lvl="1"/>
                <a:r>
                  <a:rPr lang="en-US" dirty="0"/>
                  <a:t>Dynamics function (world model) –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predicts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immediate reward, fed to receive value estimation (long-term learning signal)</a:t>
                </a:r>
              </a:p>
              <a:p>
                <a:pPr lvl="1"/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“Dream down” branches of MCTS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Outperforms previous methods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 - efficient video compression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74834C-D976-004E-09AC-8B4BF1AC1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942" y="1586139"/>
                <a:ext cx="11996058" cy="4351338"/>
              </a:xfrm>
              <a:blipFill>
                <a:blip r:embed="rId2"/>
                <a:stretch>
                  <a:fillRect l="-915" t="-2381" r="-457" b="-252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15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4B581-0909-C594-75EB-0B97BA839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9A329-28DC-D498-3F51-24FCEC39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Internal Simulation and World Models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E401B2-09D2-391B-4300-6B4DACA2D2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PlaNet (planning network) – online model predictive control (MPC)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Stochastic recurrent state-space model (RSSM) – combines deterministic recurrent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with stochastic latent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Encoder, Transition model, Decoder for training</a:t>
                </a: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E401B2-09D2-391B-4300-6B4DACA2D2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5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AA1FF2A-C5C8-63B5-60B8-019EF618BC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4"/>
          <a:stretch/>
        </p:blipFill>
        <p:spPr bwMode="auto">
          <a:xfrm>
            <a:off x="3265716" y="4135658"/>
            <a:ext cx="8363040" cy="24433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2087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16E7C-D2FF-3527-A81C-055322684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E37D-6C44-4ED3-4CFF-23CD8F3DA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Internal Simulation and World Models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7BBF1-0205-A63E-5AEE-D0B9AF1FE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8" y="1590130"/>
            <a:ext cx="11908972" cy="4351338"/>
          </a:xfrm>
        </p:spPr>
        <p:txBody>
          <a:bodyPr/>
          <a:lstStyle/>
          <a:p>
            <a:r>
              <a:rPr lang="en-US" dirty="0"/>
              <a:t>Computationally demanding, don’t fully leverage world models, shortsighted (finite imagination horizons)</a:t>
            </a:r>
          </a:p>
          <a:p>
            <a:r>
              <a:rPr lang="en-US" dirty="0"/>
              <a:t>Dreamer</a:t>
            </a:r>
          </a:p>
          <a:p>
            <a:pPr lvl="1"/>
            <a:r>
              <a:rPr lang="en-US" i="1" dirty="0"/>
              <a:t>Latent imagination</a:t>
            </a:r>
          </a:p>
          <a:p>
            <a:r>
              <a:rPr lang="en-US" dirty="0"/>
              <a:t>Three parallelizable processes:</a:t>
            </a:r>
          </a:p>
          <a:p>
            <a:pPr lvl="1">
              <a:buFontTx/>
              <a:buChar char="-"/>
            </a:pPr>
            <a:r>
              <a:rPr lang="en-US" dirty="0"/>
              <a:t>World model learning (RSSM from PlaNet)	- Acting in environment</a:t>
            </a:r>
          </a:p>
          <a:p>
            <a:pPr lvl="1">
              <a:buFontTx/>
              <a:buChar char="-"/>
            </a:pPr>
            <a:r>
              <a:rPr lang="en-US" dirty="0"/>
              <a:t>Learning behavior based on world model predictions (</a:t>
            </a:r>
            <a:r>
              <a:rPr lang="en-US" i="1" dirty="0"/>
              <a:t>actor-critic</a:t>
            </a:r>
            <a:r>
              <a:rPr lang="en-US" dirty="0"/>
              <a:t>)</a:t>
            </a:r>
          </a:p>
          <a:p>
            <a:endParaRPr lang="en-IL" i="1" dirty="0"/>
          </a:p>
        </p:txBody>
      </p:sp>
      <p:pic>
        <p:nvPicPr>
          <p:cNvPr id="4" name="Picture 3" descr="A diagram of a diagram of a group of trophies&#10;&#10;Description automatically generated">
            <a:extLst>
              <a:ext uri="{FF2B5EF4-FFF2-40B4-BE49-F238E27FC236}">
                <a16:creationId xmlns:a16="http://schemas.microsoft.com/office/drawing/2014/main" id="{9D4CB693-5C1B-FD8F-7CDF-AF6CE2EC1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8" y="4757059"/>
            <a:ext cx="6331972" cy="1991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56196C-E688-D915-8183-4EBB87769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490" y="5125811"/>
            <a:ext cx="5731510" cy="172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1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ADA23-4328-259F-D213-44E283DAC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Joint Embedding Predictive Architecture (JEPA)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730EC1-E623-6922-1C9D-47A3BF465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1" y="1355907"/>
            <a:ext cx="3728674" cy="324467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76A665-157E-A6A2-4DC9-97CFE7EC0E3D}"/>
              </a:ext>
            </a:extLst>
          </p:cNvPr>
          <p:cNvSpPr txBox="1">
            <a:spLocks/>
          </p:cNvSpPr>
          <p:nvPr/>
        </p:nvSpPr>
        <p:spPr>
          <a:xfrm>
            <a:off x="838200" y="203245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endParaRPr lang="en-US" dirty="0"/>
          </a:p>
          <a:p>
            <a:r>
              <a:rPr lang="en-US" dirty="0"/>
              <a:t>Overall architecture (differentiable):</a:t>
            </a:r>
          </a:p>
          <a:p>
            <a:pPr lvl="1"/>
            <a:r>
              <a:rPr lang="en-US" dirty="0"/>
              <a:t>Perception module</a:t>
            </a:r>
          </a:p>
          <a:p>
            <a:pPr lvl="1"/>
            <a:r>
              <a:rPr lang="en-US" dirty="0"/>
              <a:t>World model module</a:t>
            </a:r>
          </a:p>
          <a:p>
            <a:pPr lvl="1"/>
            <a:r>
              <a:rPr lang="en-US" dirty="0"/>
              <a:t>Cost module (immutable intrinsic cost, trainable critic)</a:t>
            </a:r>
          </a:p>
          <a:p>
            <a:pPr lvl="1"/>
            <a:r>
              <a:rPr lang="en-US" dirty="0"/>
              <a:t>Actor module  - policy, action optimizer</a:t>
            </a:r>
          </a:p>
          <a:p>
            <a:pPr lvl="1"/>
            <a:r>
              <a:rPr lang="en-US" dirty="0"/>
              <a:t>Configurator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6018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D67AF-4514-800B-D0AB-A01F17948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A848C-5207-CAEC-E3E0-4E3F99DA1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Joint Embedding Predictive Architecture (JEPA)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43A1-F730-C03F-CF8E-F2E07E04F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3" y="1829027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dirty="0"/>
              <a:t>Perception-action loop:</a:t>
            </a:r>
          </a:p>
          <a:p>
            <a:pPr algn="l"/>
            <a:r>
              <a:rPr lang="en-US" dirty="0"/>
              <a:t>Mode-1 Operation</a:t>
            </a:r>
          </a:p>
          <a:p>
            <a:pPr algn="l"/>
            <a:r>
              <a:rPr lang="en-US" dirty="0"/>
              <a:t>Mode-2 Operation (MPC with learned world model)</a:t>
            </a:r>
          </a:p>
          <a:p>
            <a:pPr lvl="1"/>
            <a:r>
              <a:rPr lang="en-US" dirty="0"/>
              <a:t>Perception</a:t>
            </a:r>
          </a:p>
          <a:p>
            <a:pPr lvl="1"/>
            <a:r>
              <a:rPr lang="en-US" dirty="0"/>
              <a:t>Action sequence proposal</a:t>
            </a:r>
          </a:p>
          <a:p>
            <a:pPr lvl="1"/>
            <a:r>
              <a:rPr lang="en-US" dirty="0"/>
              <a:t>Simulation (one or more likely resulting world states)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r>
              <a:rPr lang="en-US" dirty="0"/>
              <a:t>Planning (gradient propagation)</a:t>
            </a:r>
          </a:p>
          <a:p>
            <a:pPr lvl="1"/>
            <a:r>
              <a:rPr lang="en-US" dirty="0"/>
              <a:t>Optimal action sequence acting</a:t>
            </a:r>
          </a:p>
          <a:p>
            <a:r>
              <a:rPr lang="en-US" dirty="0"/>
              <a:t>Mode-2 to Mode-1 distillation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CBC8C-902A-D166-71D4-DB92D8F44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311" y="1151392"/>
            <a:ext cx="4095760" cy="1611086"/>
          </a:xfrm>
          <a:prstGeom prst="rect">
            <a:avLst/>
          </a:prstGeom>
        </p:spPr>
      </p:pic>
      <p:pic>
        <p:nvPicPr>
          <p:cNvPr id="5" name="Picture 4" descr="A diagram of a complex function&#10;&#10;Description automatically generated">
            <a:extLst>
              <a:ext uri="{FF2B5EF4-FFF2-40B4-BE49-F238E27FC236}">
                <a16:creationId xmlns:a16="http://schemas.microsoft.com/office/drawing/2014/main" id="{D1D6E905-06B7-B71A-2FB6-9CBB5EAE1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874" y="5159829"/>
            <a:ext cx="6586127" cy="169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B899B-106C-0DFC-5CB6-9E92BE5A5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A34D-F12C-D634-47C0-A494AB481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48" y="0"/>
            <a:ext cx="10515600" cy="1325563"/>
          </a:xfrm>
        </p:spPr>
        <p:txBody>
          <a:bodyPr/>
          <a:lstStyle/>
          <a:p>
            <a:pPr algn="l"/>
            <a:r>
              <a:rPr lang="en-US" dirty="0"/>
              <a:t>Joint Embedding Predictive Architecture (JEPA) – World model design and training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46FD11-2E62-0BE8-5CB0-31F4640D34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2548" y="1325563"/>
                <a:ext cx="8075023" cy="5374140"/>
              </a:xfrm>
            </p:spPr>
            <p:txBody>
              <a:bodyPr>
                <a:norm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en-US" dirty="0"/>
                  <a:t>Self-Supervised Learning (SSL)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Exploitation of mutual dependencies between observed and unobserved input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JEPA does not fully reconstruct y from x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Energy-Based Models (EBM)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dirty="0"/>
                  <a:t>Prediction through feature encoders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/>
                  <a:t> are maximally informative about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800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/>
                  <a:t> is easily predictable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Uncertainty handling with latent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46FD11-2E62-0BE8-5CB0-31F4640D34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548" y="1325563"/>
                <a:ext cx="8075023" cy="5374140"/>
              </a:xfrm>
              <a:blipFill>
                <a:blip r:embed="rId2"/>
                <a:stretch>
                  <a:fillRect l="-1358" t="-1134" b="-124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8B694C-0BB2-CF87-9BDC-F6130B00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139" y="2635971"/>
            <a:ext cx="4127861" cy="253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9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3581D-C662-6714-C850-9A07F0EE9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2FE5-BCB1-4EE8-0A19-32B0A402A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5" y="177417"/>
            <a:ext cx="10515600" cy="1325563"/>
          </a:xfrm>
        </p:spPr>
        <p:txBody>
          <a:bodyPr/>
          <a:lstStyle/>
          <a:p>
            <a:pPr algn="l"/>
            <a:r>
              <a:rPr lang="en-US" dirty="0"/>
              <a:t>Joint Embedding Predictive Architecture (JEPA)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30438-41A4-53C3-2D74-6AF9B6123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 dirty="0"/>
              <a:t>The problem of collapse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Collapse prevention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Contrastive methods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Regularized methods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1429E-A149-6FF2-F198-DFF782E1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804" y="1037879"/>
            <a:ext cx="6177196" cy="2722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B41E81-F766-CB0F-98D9-14ED347C2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830" y="3813201"/>
            <a:ext cx="4468416" cy="304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4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4E3E2-BEDD-5EA1-D643-718F445C4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833C-A590-89BE-D1EF-73B7D176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Joint Embedding Predictive Architecture (JEPA)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940D1-E3AB-5429-BD95-23147579B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JEPA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1C6C0-87EF-E84C-FE82-6CDD60AA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71466"/>
            <a:ext cx="4660573" cy="33404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2082B-2231-9494-0DA6-4571E2FA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773" y="2971466"/>
            <a:ext cx="5626380" cy="334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5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57BE-8736-1844-AA99-71C58DFCB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511"/>
            <a:ext cx="10515600" cy="4351338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How can machines learn as </a:t>
            </a:r>
            <a:r>
              <a:rPr lang="en-US" i="1" dirty="0"/>
              <a:t>efficiently</a:t>
            </a:r>
            <a:r>
              <a:rPr lang="en-US" dirty="0"/>
              <a:t> as humans and animals?</a:t>
            </a:r>
            <a:endParaRPr lang="he-IL" dirty="0"/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Architectures capable of advanced </a:t>
            </a:r>
            <a:r>
              <a:rPr lang="en-US" i="1" dirty="0"/>
              <a:t>reasoning</a:t>
            </a:r>
            <a:r>
              <a:rPr lang="en-US" dirty="0"/>
              <a:t>, </a:t>
            </a:r>
            <a:r>
              <a:rPr lang="en-US" i="1" dirty="0"/>
              <a:t>planning</a:t>
            </a:r>
            <a:r>
              <a:rPr lang="en-US" dirty="0"/>
              <a:t>, </a:t>
            </a:r>
            <a:r>
              <a:rPr lang="en-US" i="1" dirty="0"/>
              <a:t>problem solving</a:t>
            </a:r>
            <a:r>
              <a:rPr lang="en-US" dirty="0"/>
              <a:t>, understanding of the </a:t>
            </a:r>
            <a:r>
              <a:rPr lang="en-US" i="1" dirty="0"/>
              <a:t>physical world</a:t>
            </a:r>
            <a:r>
              <a:rPr lang="en-US" dirty="0"/>
              <a:t>?</a:t>
            </a:r>
          </a:p>
          <a:p>
            <a:pPr marL="0" indent="0" algn="l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does nature’s hundred-million-year optimization algorithm have to teach us about intelligence? </a:t>
            </a:r>
          </a:p>
          <a:p>
            <a:pPr marL="0" indent="0">
              <a:buNone/>
            </a:pPr>
            <a:r>
              <a:rPr lang="en-US" dirty="0"/>
              <a:t>More fundamentally, what is intelligence?</a:t>
            </a:r>
            <a:endParaRPr lang="en-IL" dirty="0"/>
          </a:p>
          <a:p>
            <a:pPr marL="0" indent="0" algn="l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5249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09DE5-D9AE-EC38-AFF1-0F249622D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11A1-70D0-D18E-0C27-C4438DC5E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Joint Embedding Predictive Architecture (JEPA)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1A60D-E814-4DAF-D9FA-096B5E11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110" y="3450772"/>
            <a:ext cx="7052502" cy="320947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5E8DA8-90B0-F188-1459-6953F4391DF0}"/>
              </a:ext>
            </a:extLst>
          </p:cNvPr>
          <p:cNvSpPr txBox="1">
            <a:spLocks/>
          </p:cNvSpPr>
          <p:nvPr/>
        </p:nvSpPr>
        <p:spPr>
          <a:xfrm>
            <a:off x="424543" y="198891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Hierarchical planning – H-JEPA</a:t>
            </a:r>
          </a:p>
          <a:p>
            <a:r>
              <a:rPr lang="en-US" dirty="0"/>
              <a:t>Complex planning task - Travelling to Paris</a:t>
            </a:r>
          </a:p>
          <a:p>
            <a:pPr lvl="1"/>
            <a:r>
              <a:rPr lang="en-US" dirty="0"/>
              <a:t>Book flight, get to airport…</a:t>
            </a:r>
          </a:p>
          <a:p>
            <a:pPr lvl="1"/>
            <a:r>
              <a:rPr lang="en-US" dirty="0"/>
              <a:t>Call taxi, exit house…</a:t>
            </a:r>
          </a:p>
          <a:p>
            <a:pPr lvl="1"/>
            <a:r>
              <a:rPr lang="en-US" dirty="0"/>
              <a:t>Stand up, walk to door, open the door…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Millisecond-by-millisecond motor control</a:t>
            </a:r>
          </a:p>
        </p:txBody>
      </p:sp>
    </p:spTree>
    <p:extLst>
      <p:ext uri="{BB962C8B-B14F-4D97-AF65-F5344CB8AC3E}">
        <p14:creationId xmlns:p14="http://schemas.microsoft.com/office/powerpoint/2010/main" val="5652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9490F-D7E4-893E-1C99-F505EFD60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7A4E-2754-A907-7752-41804BBA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Joint Embedding Predictive Architecture (JEPA)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50331-0833-CCB1-A008-E4E095D3F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I-JEPA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V-JEPA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35136-253D-80C2-51F5-E38371FC5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77" y="4451579"/>
            <a:ext cx="6281567" cy="1973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12E98A-6821-9E5B-8A2E-BC346A691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241502"/>
            <a:ext cx="5677186" cy="189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60F25-325A-347B-CAA3-FEBBBCBF5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401" y="3138602"/>
            <a:ext cx="5821583" cy="125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06C18B-3F5A-3150-77D7-1E07325F1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4586516"/>
            <a:ext cx="4528457" cy="224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8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33B65-7152-5781-29D4-F92CE5376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A00B-10E5-B0BC-4715-2E58F52C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Joint Embedding Predictive Architecture (JEPA)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8249A-F4EC-A75C-5171-9F31F80A2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r>
              <a:rPr lang="en-US" dirty="0"/>
              <a:t>An integrated architecture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Learning “good” goals not predefined by humans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ACC Intent</a:t>
            </a:r>
          </a:p>
          <a:p>
            <a:pPr>
              <a:lnSpc>
                <a:spcPct val="150000"/>
              </a:lnSpc>
            </a:pPr>
            <a:r>
              <a:rPr lang="en-US" dirty="0"/>
              <a:t>Mentalization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92998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3F6E0-B4A5-3848-AF93-BFDB0432E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05130-AB60-638B-A5C7-D2032CBFE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Joint Embedding Predictive Architecture (JEPA)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A0173-96FF-D84C-46D1-656D72F70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Language in machine intelligence- discussion</a:t>
            </a:r>
          </a:p>
          <a:p>
            <a:pPr>
              <a:lnSpc>
                <a:spcPct val="150000"/>
              </a:lnSpc>
            </a:pPr>
            <a:r>
              <a:rPr lang="en-US" dirty="0"/>
              <a:t>Current LLMs - tokenized, latent-variable free, generative paradigms, trained using contrastive methods</a:t>
            </a:r>
          </a:p>
          <a:p>
            <a:pPr>
              <a:lnSpc>
                <a:spcPct val="150000"/>
              </a:lnSpc>
            </a:pPr>
            <a:r>
              <a:rPr lang="en-US" dirty="0"/>
              <a:t>Lack “grounded intelligence”</a:t>
            </a:r>
          </a:p>
          <a:p>
            <a:pPr>
              <a:lnSpc>
                <a:spcPct val="150000"/>
              </a:lnSpc>
            </a:pPr>
            <a:r>
              <a:rPr lang="en-US" dirty="0"/>
              <a:t>Lack search for optimal courses of action </a:t>
            </a:r>
          </a:p>
          <a:p>
            <a:pPr>
              <a:lnSpc>
                <a:spcPct val="150000"/>
              </a:lnSpc>
            </a:pPr>
            <a:r>
              <a:rPr lang="en-US" dirty="0"/>
              <a:t>Largely inefficient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34090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443F-5D1E-62B0-4075-4B85DDD7E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171408"/>
            <a:ext cx="10515600" cy="1325563"/>
          </a:xfrm>
        </p:spPr>
        <p:txBody>
          <a:bodyPr/>
          <a:lstStyle/>
          <a:p>
            <a:pPr algn="l"/>
            <a:r>
              <a:rPr lang="en-US" dirty="0"/>
              <a:t>Mentalization in deep learning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091FC-2F51-730D-D77A-26EAE9AAB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5" y="1774282"/>
            <a:ext cx="6564086" cy="4351338"/>
          </a:xfrm>
        </p:spPr>
        <p:txBody>
          <a:bodyPr/>
          <a:lstStyle/>
          <a:p>
            <a:pPr algn="l"/>
            <a:r>
              <a:rPr lang="en-US" dirty="0" err="1"/>
              <a:t>STaR</a:t>
            </a:r>
            <a:r>
              <a:rPr lang="en-US" dirty="0"/>
              <a:t> – special case of mentalization?</a:t>
            </a:r>
          </a:p>
          <a:p>
            <a:pPr lvl="1"/>
            <a:r>
              <a:rPr lang="en-US" dirty="0"/>
              <a:t>Infer intent (rationale) given observed actions and knowledge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Importance of mentalization in machine intelligence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Implementing mentalization in ml - discussion</a:t>
            </a:r>
            <a:endParaRPr lang="en-IL" dirty="0"/>
          </a:p>
          <a:p>
            <a:pPr algn="l"/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18652-2DAE-E2E3-B252-BC7D2B968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771" y="1219661"/>
            <a:ext cx="4775549" cy="2605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0082CD-6A9B-8D83-845C-7EF8E8D8F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94822"/>
            <a:ext cx="5940320" cy="270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6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4F7DC-49F1-FB0C-5ED0-49BC5473B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E81E0-D292-83CB-12A8-345F9CF7C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/>
              <a:t>Neuroscientific principles behind the human brain</a:t>
            </a:r>
          </a:p>
          <a:p>
            <a:pPr algn="l"/>
            <a:r>
              <a:rPr lang="en-US" dirty="0"/>
              <a:t>Deep learning research</a:t>
            </a:r>
          </a:p>
          <a:p>
            <a:pPr lvl="1"/>
            <a:r>
              <a:rPr lang="en-US" dirty="0"/>
              <a:t>Reward mechanisms and reinforcing</a:t>
            </a:r>
          </a:p>
          <a:p>
            <a:pPr lvl="1"/>
            <a:r>
              <a:rPr lang="en-US" dirty="0"/>
              <a:t>Internal simulation and world models</a:t>
            </a:r>
          </a:p>
          <a:p>
            <a:pPr lvl="1"/>
            <a:r>
              <a:rPr lang="en-US" dirty="0"/>
              <a:t>The Joint-Embedding Predictive architecture</a:t>
            </a:r>
          </a:p>
          <a:p>
            <a:pPr lvl="1"/>
            <a:r>
              <a:rPr lang="en-US" dirty="0"/>
              <a:t>Proposed ideas for implementing mentalization in DL</a:t>
            </a:r>
          </a:p>
          <a:p>
            <a:pPr marL="457200" lvl="1" indent="0">
              <a:buNone/>
            </a:pPr>
            <a:r>
              <a:rPr lang="en-US" dirty="0"/>
              <a:t>Each foundational for its successor, as well as complementary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autonomous general machine intelligence architectures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application-specific deep learning models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physical intelligence and robots</a:t>
            </a:r>
          </a:p>
        </p:txBody>
      </p:sp>
    </p:spTree>
    <p:extLst>
      <p:ext uri="{BB962C8B-B14F-4D97-AF65-F5344CB8AC3E}">
        <p14:creationId xmlns:p14="http://schemas.microsoft.com/office/powerpoint/2010/main" val="185168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4C7D-CD6A-88F4-7D0C-B1D353AF9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974725"/>
            <a:ext cx="7162800" cy="2454275"/>
          </a:xfrm>
        </p:spPr>
        <p:txBody>
          <a:bodyPr>
            <a:normAutofit/>
          </a:bodyPr>
          <a:lstStyle/>
          <a:p>
            <a:pPr algn="ctr" rtl="1"/>
            <a:r>
              <a:rPr lang="he-IL" sz="5400" dirty="0"/>
              <a:t>תודה רבה על ההקשבה!</a:t>
            </a:r>
            <a:endParaRPr lang="en-IL" sz="5400" dirty="0"/>
          </a:p>
        </p:txBody>
      </p:sp>
    </p:spTree>
    <p:extLst>
      <p:ext uri="{BB962C8B-B14F-4D97-AF65-F5344CB8AC3E}">
        <p14:creationId xmlns:p14="http://schemas.microsoft.com/office/powerpoint/2010/main" val="450870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4B810-4A0C-7DAA-87F4-2573CB40E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85F0-31AF-A051-45F0-C85EC112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89" y="222097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Foundations – Principles from Neuroscience and Brain Evolution</a:t>
            </a:r>
            <a:endParaRPr lang="en-IL" sz="4000" dirty="0"/>
          </a:p>
        </p:txBody>
      </p:sp>
      <p:pic>
        <p:nvPicPr>
          <p:cNvPr id="6" name="Content Placeholder 5" descr="A purple pyramid with white text&#10;&#10;Description automatically generated">
            <a:extLst>
              <a:ext uri="{FF2B5EF4-FFF2-40B4-BE49-F238E27FC236}">
                <a16:creationId xmlns:a16="http://schemas.microsoft.com/office/drawing/2014/main" id="{85164797-5E5C-FCE4-9EA1-188E57C68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" y="4235615"/>
            <a:ext cx="4608649" cy="2594072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7EA695-1874-111B-C52B-1B0E9348BEEE}"/>
              </a:ext>
            </a:extLst>
          </p:cNvPr>
          <p:cNvSpPr txBox="1">
            <a:spLocks/>
          </p:cNvSpPr>
          <p:nvPr/>
        </p:nvSpPr>
        <p:spPr>
          <a:xfrm>
            <a:off x="838200" y="2203551"/>
            <a:ext cx="6792686" cy="245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Steering – “positive valence” (approach) </a:t>
            </a:r>
          </a:p>
          <a:p>
            <a:pPr marL="0" indent="0">
              <a:buNone/>
            </a:pPr>
            <a:r>
              <a:rPr lang="en-US" dirty="0"/>
              <a:t>   and “negative valence” (avoid)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C3C785-F212-C877-A2B6-570FCEC64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398" y="2214143"/>
            <a:ext cx="4209286" cy="4615544"/>
          </a:xfrm>
          <a:prstGeom prst="rect">
            <a:avLst/>
          </a:prstGeom>
        </p:spPr>
      </p:pic>
      <p:pic>
        <p:nvPicPr>
          <p:cNvPr id="9" name="Picture 8" descr="A chart of a life cycle&#10;&#10;Description automatically generated">
            <a:extLst>
              <a:ext uri="{FF2B5EF4-FFF2-40B4-BE49-F238E27FC236}">
                <a16:creationId xmlns:a16="http://schemas.microsoft.com/office/drawing/2014/main" id="{41AFD76C-BC6C-07A0-72D7-84690E6279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-466"/>
          <a:stretch/>
        </p:blipFill>
        <p:spPr>
          <a:xfrm>
            <a:off x="7982714" y="2206740"/>
            <a:ext cx="4209286" cy="465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4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58222-78B5-04F6-8232-136B70529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2A1DB-6BAE-8F2E-5190-0DEE3D856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" y="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Foundations – Principles from Neuroscience and Brain Evolution</a:t>
            </a:r>
            <a:endParaRPr lang="en-IL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E6EC7-4E30-9B95-B5CA-E6F6720C3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454981"/>
            <a:ext cx="10515600" cy="4351338"/>
          </a:xfrm>
        </p:spPr>
        <p:txBody>
          <a:bodyPr/>
          <a:lstStyle/>
          <a:p>
            <a:pPr algn="l"/>
            <a:r>
              <a:rPr lang="en-US" dirty="0"/>
              <a:t>Reinforcing in early vertebrae</a:t>
            </a:r>
          </a:p>
          <a:p>
            <a:pPr algn="l"/>
            <a:r>
              <a:rPr lang="en-US" dirty="0"/>
              <a:t>Model-free reinforcing</a:t>
            </a:r>
          </a:p>
          <a:p>
            <a:pPr lvl="1"/>
            <a:r>
              <a:rPr lang="en-US" dirty="0"/>
              <a:t>Pallium – “spatial map” and early perception</a:t>
            </a:r>
          </a:p>
          <a:p>
            <a:pPr lvl="1"/>
            <a:r>
              <a:rPr lang="en-US" dirty="0"/>
              <a:t>Basal ganglia – reward prediction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Map-based navigation</a:t>
            </a:r>
          </a:p>
          <a:p>
            <a:pPr marL="0" indent="0">
              <a:buNone/>
            </a:pPr>
            <a:r>
              <a:rPr lang="en-US" dirty="0"/>
              <a:t>- Interval timing</a:t>
            </a:r>
          </a:p>
          <a:p>
            <a:pPr marL="0" indent="0">
              <a:buNone/>
            </a:pPr>
            <a:r>
              <a:rPr lang="en-US" dirty="0"/>
              <a:t>- Omission learning</a:t>
            </a:r>
          </a:p>
          <a:p>
            <a:pPr algn="l"/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8509D-A315-126F-7AD1-BC2EF1BC7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501" y="2807355"/>
            <a:ext cx="5333299" cy="4019991"/>
          </a:xfrm>
          <a:prstGeom prst="rect">
            <a:avLst/>
          </a:prstGeom>
        </p:spPr>
      </p:pic>
      <p:pic>
        <p:nvPicPr>
          <p:cNvPr id="8" name="Picture 7" descr="A purple pyramid with white text&#10;&#10;Description automatically generated">
            <a:extLst>
              <a:ext uri="{FF2B5EF4-FFF2-40B4-BE49-F238E27FC236}">
                <a16:creationId xmlns:a16="http://schemas.microsoft.com/office/drawing/2014/main" id="{8A027813-6735-81A1-709E-1EA270AFF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62" y="663348"/>
            <a:ext cx="4881538" cy="21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8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BE715-ED35-2199-9F20-FEF7A6613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8258-98FB-3A4C-B78E-995782FFD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Foundations – Principles from Neuroscience and Brain Evolution</a:t>
            </a:r>
            <a:endParaRPr lang="en-IL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637CDA-C600-E763-4404-7A0A8BBB6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345" y="766648"/>
            <a:ext cx="5915656" cy="2749438"/>
          </a:xfrm>
          <a:prstGeom prst="rect">
            <a:avLst/>
          </a:prstGeom>
        </p:spPr>
      </p:pic>
      <p:pic>
        <p:nvPicPr>
          <p:cNvPr id="9" name="Picture 8" descr="A purple pyramid with white text">
            <a:extLst>
              <a:ext uri="{FF2B5EF4-FFF2-40B4-BE49-F238E27FC236}">
                <a16:creationId xmlns:a16="http://schemas.microsoft.com/office/drawing/2014/main" id="{1AD58A2A-AAC1-A475-AC3E-0650CD028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421" y="4765450"/>
            <a:ext cx="4758578" cy="209255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BC9D986-4FA0-95B8-5977-6A83E3C85B33}"/>
              </a:ext>
            </a:extLst>
          </p:cNvPr>
          <p:cNvSpPr txBox="1">
            <a:spLocks/>
          </p:cNvSpPr>
          <p:nvPr/>
        </p:nvSpPr>
        <p:spPr>
          <a:xfrm>
            <a:off x="206829" y="1429431"/>
            <a:ext cx="11081657" cy="5143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Simulating in early mammals</a:t>
            </a:r>
          </a:p>
          <a:p>
            <a:pPr>
              <a:lnSpc>
                <a:spcPct val="150000"/>
              </a:lnSpc>
            </a:pPr>
            <a:r>
              <a:rPr lang="en-US" dirty="0"/>
              <a:t>Neocortical columns – self supervised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Sensory cortex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Anterior cingulate cortex (ACC) – a latent model of intent</a:t>
            </a:r>
          </a:p>
          <a:p>
            <a:pPr>
              <a:lnSpc>
                <a:spcPct val="100000"/>
              </a:lnSpc>
            </a:pPr>
            <a:r>
              <a:rPr lang="en-US" dirty="0"/>
              <a:t>Vicarious trial and error (VTE; simulating imagined action sequences)</a:t>
            </a:r>
          </a:p>
          <a:p>
            <a:pPr>
              <a:lnSpc>
                <a:spcPct val="100000"/>
              </a:lnSpc>
            </a:pPr>
            <a:r>
              <a:rPr lang="en-US" dirty="0"/>
              <a:t>Counterfactual learning (simulating alternative choices)</a:t>
            </a:r>
          </a:p>
          <a:p>
            <a:pPr>
              <a:lnSpc>
                <a:spcPct val="100000"/>
              </a:lnSpc>
            </a:pPr>
            <a:r>
              <a:rPr lang="en-US" dirty="0"/>
              <a:t>Episodic memory (simulating past events)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4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B2DDE-A5CC-686F-8AA6-7EADC07E0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CB6F8-E15A-EA9A-3145-2A3B47AF2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45" y="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Foundations – Principles from Neuroscience and Brain Evolution</a:t>
            </a:r>
            <a:endParaRPr lang="en-IL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278A1-BA2F-9F95-2653-77957347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451" y="768078"/>
            <a:ext cx="5872549" cy="295483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3D1835-4C54-FBD7-7128-07CF2A546C55}"/>
              </a:ext>
            </a:extLst>
          </p:cNvPr>
          <p:cNvSpPr txBox="1">
            <a:spLocks/>
          </p:cNvSpPr>
          <p:nvPr/>
        </p:nvSpPr>
        <p:spPr>
          <a:xfrm>
            <a:off x="0" y="1173616"/>
            <a:ext cx="6869702" cy="56722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dirty="0"/>
              <a:t>Mentalizing in early primates – to construct a model of the mind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Anticipating future needs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Theory of mind (“thinking about the thinking of others”, “thinking about one’s own thinking”)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Learning by observation</a:t>
            </a:r>
          </a:p>
          <a:p>
            <a:pPr>
              <a:lnSpc>
                <a:spcPct val="160000"/>
              </a:lnSpc>
            </a:pPr>
            <a:r>
              <a:rPr lang="en-US" dirty="0"/>
              <a:t>gPFC-PSC – a generative model of the ACC-sensory intent model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What intentions </a:t>
            </a:r>
            <a:r>
              <a:rPr lang="en-US" i="1" dirty="0"/>
              <a:t>would</a:t>
            </a:r>
            <a:r>
              <a:rPr lang="en-US" dirty="0"/>
              <a:t> be selected </a:t>
            </a:r>
            <a:r>
              <a:rPr lang="en-US" i="1" dirty="0"/>
              <a:t>given</a:t>
            </a:r>
            <a:r>
              <a:rPr lang="en-US" dirty="0"/>
              <a:t> such situations</a:t>
            </a:r>
          </a:p>
          <a:p>
            <a:endParaRPr lang="en-IL" dirty="0"/>
          </a:p>
        </p:txBody>
      </p:sp>
      <p:pic>
        <p:nvPicPr>
          <p:cNvPr id="10" name="Picture 9" descr="A purple pyramid with white text&#10;&#10;Description automatically generated">
            <a:extLst>
              <a:ext uri="{FF2B5EF4-FFF2-40B4-BE49-F238E27FC236}">
                <a16:creationId xmlns:a16="http://schemas.microsoft.com/office/drawing/2014/main" id="{511C71E5-94C4-E62C-78EF-E2D222ABD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502" y="4462539"/>
            <a:ext cx="5322298" cy="238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0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A01BD-4968-64B5-4D19-2814EA6BA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C24F7-1E1B-8169-2369-C74935F4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4739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Foundations – Principles from Neuroscience and Brain Evolution</a:t>
            </a:r>
            <a:endParaRPr lang="en-IL" sz="4000" dirty="0"/>
          </a:p>
        </p:txBody>
      </p:sp>
      <p:pic>
        <p:nvPicPr>
          <p:cNvPr id="5" name="Picture 4" descr="A purple pyramid with white stripes&#10;&#10;Description automatically generated">
            <a:extLst>
              <a:ext uri="{FF2B5EF4-FFF2-40B4-BE49-F238E27FC236}">
                <a16:creationId xmlns:a16="http://schemas.microsoft.com/office/drawing/2014/main" id="{ADE05D60-2951-2FC6-B001-AFCA9A210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203" y="4778824"/>
            <a:ext cx="4593771" cy="207532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56F0D6-5D51-CEB9-C0A3-512147D36527}"/>
              </a:ext>
            </a:extLst>
          </p:cNvPr>
          <p:cNvSpPr txBox="1">
            <a:spLocks/>
          </p:cNvSpPr>
          <p:nvPr/>
        </p:nvSpPr>
        <p:spPr>
          <a:xfrm>
            <a:off x="228600" y="1340302"/>
            <a:ext cx="94052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Language in humans</a:t>
            </a:r>
          </a:p>
          <a:p>
            <a:r>
              <a:rPr lang="en-US" dirty="0"/>
              <a:t>Symbols chained in sequences of any length to represent thoughts of any kind or complexity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only now?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Mentalization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- Inferring knowledge of others, and intent of oneself and others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- Synchronized communication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24F5BF-7076-5128-A212-662461FBD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" t="1552" r="732" b="1839"/>
          <a:stretch/>
        </p:blipFill>
        <p:spPr bwMode="auto">
          <a:xfrm>
            <a:off x="7567203" y="2325370"/>
            <a:ext cx="4503420" cy="2207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8785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52120-DBEC-D9BB-0D98-A20F1C222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Reward mechanisms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BB1A59-2C7B-4005-D38F-C2545089C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2772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Why is reward important?</a:t>
                </a:r>
              </a:p>
              <a:p>
                <a:pPr marL="457200" lvl="1" indent="0">
                  <a:buNone/>
                </a:pPr>
                <a:r>
                  <a:rPr lang="en-US" dirty="0"/>
                  <a:t>- Goal-directed behavior		       - “Reward is enough”</a:t>
                </a:r>
              </a:p>
              <a:p>
                <a:r>
                  <a:rPr lang="en-US" dirty="0"/>
                  <a:t>Classic reinforcement learning –    </a:t>
                </a:r>
                <a:r>
                  <a:rPr lang="en-US" i="1" dirty="0"/>
                  <a:t>max: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sSup>
                      <m:sSup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I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i="1" dirty="0"/>
              </a:p>
              <a:p>
                <a:pPr lvl="1">
                  <a:buFontTx/>
                  <a:buChar char="-"/>
                </a:pPr>
                <a:r>
                  <a:rPr lang="en-US" dirty="0"/>
                  <a:t>Evaluation function V(s)      - TD learning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Q-value function Q(</a:t>
                </a:r>
                <a:r>
                  <a:rPr lang="en-US" dirty="0" err="1"/>
                  <a:t>s,a</a:t>
                </a:r>
                <a:r>
                  <a:rPr lang="en-US" dirty="0"/>
                  <a:t>)       - Q-learning</a:t>
                </a:r>
              </a:p>
              <a:p>
                <a:r>
                  <a:rPr lang="en-US" dirty="0"/>
                  <a:t>DQN</a:t>
                </a:r>
              </a:p>
              <a:p>
                <a:r>
                  <a:rPr lang="en-US" dirty="0"/>
                  <a:t>Transfer to real world?</a:t>
                </a:r>
              </a:p>
              <a:p>
                <a:pPr marL="457200" lvl="1" indent="0">
                  <a:buNone/>
                </a:pPr>
                <a:r>
                  <a:rPr lang="en-US" dirty="0"/>
                  <a:t>- Actor-Critic, Domain Randomization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Implementing reinforcing in deep learning architectures</a:t>
                </a:r>
              </a:p>
              <a:p>
                <a:pPr lvl="1"/>
                <a:r>
                  <a:rPr lang="en-US" dirty="0"/>
                  <a:t>Laying ground for internal simulation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BB1A59-2C7B-4005-D38F-C2545089C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2772" y="1690688"/>
                <a:ext cx="10515600" cy="5032375"/>
              </a:xfrm>
              <a:blipFill>
                <a:blip r:embed="rId2"/>
                <a:stretch>
                  <a:fillRect l="-1043" t="-205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What is Reinforcement Learning: Overview, Comparisons and Ap">
            <a:extLst>
              <a:ext uri="{FF2B5EF4-FFF2-40B4-BE49-F238E27FC236}">
                <a16:creationId xmlns:a16="http://schemas.microsoft.com/office/drawing/2014/main" id="{46BEDE1C-C1FB-5E54-F2DE-62C6F402A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481" y="0"/>
            <a:ext cx="5365519" cy="217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42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5E9A-7D51-1CE8-6956-03C36BBF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Internal Simulation and World Models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8F004-EB48-8ED3-D8CB-ACF2CF3F1D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0628" y="2001457"/>
                <a:ext cx="8472683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What is a world model?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IL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I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𝐸𝑛𝑐</m:t>
                    </m:r>
                    <m:d>
                      <m:dPr>
                        <m:ctrlPr>
                          <a:rPr lang="en-IL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800" dirty="0"/>
              </a:p>
              <a:p>
                <a:pPr marL="0" lvl="1" indent="0">
                  <a:spcBef>
                    <a:spcPts val="1000"/>
                  </a:spcBef>
                  <a:buNone/>
                </a:pPr>
                <a:r>
                  <a:rPr lang="en-US" sz="2800" dirty="0"/>
                  <a:t>		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𝑃𝑟𝑒𝑑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L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L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L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  <a:p>
                <a:pPr marL="0" lvl="1" indent="0">
                  <a:spcBef>
                    <a:spcPts val="10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- observation,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- previous world state estimate, 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dirty="0"/>
                  <a:t> - action proposal,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800" dirty="0"/>
                  <a:t> - latent variable,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/>
                  <a:t> - representation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AlphaGo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Monte Carlo Tree Search (MCTS) simulation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Policy network – probability distribution over possible moves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Value network – state value estimation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Human games library (supervised) + self-play via MCTS simulations</a:t>
                </a:r>
              </a:p>
              <a:p>
                <a:pPr lvl="1"/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8F004-EB48-8ED3-D8CB-ACF2CF3F1D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0628" y="2001457"/>
                <a:ext cx="8472683" cy="4351338"/>
              </a:xfrm>
              <a:blipFill>
                <a:blip r:embed="rId2"/>
                <a:stretch>
                  <a:fillRect l="-935" t="-308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FD97ECE-F1A7-00B9-0480-988AB44EBF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95" b="57973"/>
          <a:stretch/>
        </p:blipFill>
        <p:spPr>
          <a:xfrm>
            <a:off x="7436985" y="1496253"/>
            <a:ext cx="4755015" cy="1496252"/>
          </a:xfrm>
          <a:prstGeom prst="rect">
            <a:avLst/>
          </a:prstGeom>
        </p:spPr>
      </p:pic>
      <p:pic>
        <p:nvPicPr>
          <p:cNvPr id="2054" name="Picture 6" descr="Is AlphaGo Really Such a Big Deal? | Quanta Magazine">
            <a:extLst>
              <a:ext uri="{FF2B5EF4-FFF2-40B4-BE49-F238E27FC236}">
                <a16:creationId xmlns:a16="http://schemas.microsoft.com/office/drawing/2014/main" id="{E34FC2C2-F17D-DE24-7360-95987E73B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11" y="4844142"/>
            <a:ext cx="3596173" cy="201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85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</TotalTime>
  <Words>1139</Words>
  <Application>Microsoft Office PowerPoint</Application>
  <PresentationFormat>Widescreen</PresentationFormat>
  <Paragraphs>188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Foundations – Principles from Neuroscience and Brain Evolution</vt:lpstr>
      <vt:lpstr>Foundations – Principles from Neuroscience and Brain Evolution</vt:lpstr>
      <vt:lpstr>Foundations – Principles from Neuroscience and Brain Evolution</vt:lpstr>
      <vt:lpstr>Foundations – Principles from Neuroscience and Brain Evolution</vt:lpstr>
      <vt:lpstr>Foundations – Principles from Neuroscience and Brain Evolution</vt:lpstr>
      <vt:lpstr>Reward mechanisms</vt:lpstr>
      <vt:lpstr>Internal Simulation and World Models</vt:lpstr>
      <vt:lpstr>Internal Simulation and World Models</vt:lpstr>
      <vt:lpstr>Internal Simulation and World Models</vt:lpstr>
      <vt:lpstr>Internal Simulation and World Models</vt:lpstr>
      <vt:lpstr>Internal Simulation and World Models</vt:lpstr>
      <vt:lpstr>Internal Simulation and World Models</vt:lpstr>
      <vt:lpstr>Joint Embedding Predictive Architecture (JEPA)</vt:lpstr>
      <vt:lpstr>Joint Embedding Predictive Architecture (JEPA)</vt:lpstr>
      <vt:lpstr>Joint Embedding Predictive Architecture (JEPA) – World model design and training</vt:lpstr>
      <vt:lpstr>Joint Embedding Predictive Architecture (JEPA)</vt:lpstr>
      <vt:lpstr>Joint Embedding Predictive Architecture (JEPA)</vt:lpstr>
      <vt:lpstr>Joint Embedding Predictive Architecture (JEPA)</vt:lpstr>
      <vt:lpstr>Joint Embedding Predictive Architecture (JEPA)</vt:lpstr>
      <vt:lpstr>Joint Embedding Predictive Architecture (JEPA)</vt:lpstr>
      <vt:lpstr>Joint Embedding Predictive Architecture (JEPA)</vt:lpstr>
      <vt:lpstr>Mentalization in deep learning</vt:lpstr>
      <vt:lpstr>Conclusion</vt:lpstr>
      <vt:lpstr>תודה רבה על ההקשבה!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עידן לוי</dc:creator>
  <cp:lastModifiedBy>עידן לוי</cp:lastModifiedBy>
  <cp:revision>33</cp:revision>
  <dcterms:created xsi:type="dcterms:W3CDTF">2024-12-27T15:11:11Z</dcterms:created>
  <dcterms:modified xsi:type="dcterms:W3CDTF">2024-12-29T07:56:51Z</dcterms:modified>
</cp:coreProperties>
</file>